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2" r:id="rId23"/>
    <p:sldId id="285" r:id="rId24"/>
    <p:sldId id="286" r:id="rId25"/>
    <p:sldId id="287" r:id="rId26"/>
  </p:sldIdLst>
  <p:sldSz cx="9144000" cy="6858000" type="screen4x3"/>
  <p:notesSz cx="6858000" cy="9144000"/>
  <p:embeddedFontLst>
    <p:embeddedFont>
      <p:font typeface="Avenir" panose="02000503020000020003" pitchFamily="2" charset="0"/>
      <p:regular r:id="rId28"/>
      <p:italic r:id="rId29"/>
    </p:embeddedFont>
    <p:embeddedFont>
      <p:font typeface="Bevan" pitchFamily="2" charset="77"/>
      <p:regular r:id="rId30"/>
      <p:italic r:id="rId31"/>
    </p:embeddedFont>
    <p:embeddedFont>
      <p:font typeface="Gill Sans" panose="020B0502020104020203" pitchFamily="34" charset="-79"/>
      <p:regular r:id="rId32"/>
      <p:bold r:id="rId33"/>
    </p:embeddedFont>
    <p:embeddedFont>
      <p:font typeface="Source Sans Pro" panose="020B0503030403020204" pitchFamily="34" charset="0"/>
      <p:regular r:id="rId34"/>
      <p:bold r:id="rId35"/>
      <p:italic r:id="rId36"/>
      <p:boldItalic r:id="rId37"/>
    </p:embeddedFont>
    <p:embeddedFont>
      <p:font typeface="Trebuchet MS" panose="020B0703020202090204" pitchFamily="34" charset="0"/>
      <p:regular r:id="rId38"/>
      <p:bold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uKoMXsmubXlwPNyrh3QTK8w6P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94631"/>
  </p:normalViewPr>
  <p:slideViewPr>
    <p:cSldViewPr snapToGrid="0">
      <p:cViewPr varScale="1">
        <p:scale>
          <a:sx n="101" d="100"/>
          <a:sy n="101" d="100"/>
        </p:scale>
        <p:origin x="65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56" Type="http://customschemas.google.com/relationships/presentationmetadata" Target="NUL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59" Type="http://schemas.openxmlformats.org/officeDocument/2006/relationships/theme" Target="theme/theme1.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numCol="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numCol="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numCol="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dirty="0"/>
              <a:t>Last updated: Feb. </a:t>
            </a:r>
            <a:r>
              <a:rPr lang="en-US"/>
              <a:t>2023</a:t>
            </a:r>
          </a:p>
          <a:p>
            <a:pPr marL="0" lvl="0" indent="0" algn="l" rtl="0">
              <a:spcBef>
                <a:spcPts val="0"/>
              </a:spcBef>
              <a:spcAft>
                <a:spcPts val="0"/>
              </a:spcAft>
              <a:buNone/>
            </a:pPr>
            <a:endParaRPr dirty="0"/>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Clr>
                <a:schemeClr val="dk1"/>
              </a:buClr>
              <a:buSzPts val="1200"/>
              <a:buFont typeface="Arial"/>
              <a:buNone/>
            </a:pPr>
            <a:endParaRPr/>
          </a:p>
        </p:txBody>
      </p:sp>
      <p:sp>
        <p:nvSpPr>
          <p:cNvPr id="192" name="Google Shape;19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Clr>
                <a:schemeClr val="dk1"/>
              </a:buClr>
              <a:buSzPts val="1200"/>
              <a:buFont typeface="Arial"/>
              <a:buNone/>
            </a:pPr>
            <a:endParaRPr/>
          </a:p>
        </p:txBody>
      </p:sp>
      <p:sp>
        <p:nvSpPr>
          <p:cNvPr id="200" name="Google Shape;2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IAEM Webinars occur about every other month, free to IAEM members. Non-members can now participate by paying a fee to attend, with the opportunity to use the fee as a credit toward Individual membership if they join within one year.</a:t>
            </a:r>
            <a:endParaRPr/>
          </a:p>
          <a:p>
            <a:pPr marL="0" lvl="0" indent="0" algn="l" rtl="0">
              <a:spcBef>
                <a:spcPts val="0"/>
              </a:spcBef>
              <a:spcAft>
                <a:spcPts val="0"/>
              </a:spcAft>
              <a:buNone/>
            </a:pPr>
            <a:r>
              <a:rPr lang="en-US"/>
              <a:t>Webinars are supplemented by IAEM Think Tank events about quarterly, with more events scheduled. They are free to the public, while IAEM members have access to event recordings.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website — </a:t>
            </a:r>
            <a:r>
              <a:rPr lang="en-US" i="1"/>
              <a:t>http://iaem.com </a:t>
            </a:r>
            <a:r>
              <a:rPr lang="en-US"/>
              <a:t>— features home pages for each IAEM Council and displays the extent of IAEM’s activities, advocacy, and influence. Online resources continue to grow.</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Conference microsite — </a:t>
            </a:r>
            <a:r>
              <a:rPr lang="en-US" i="1"/>
              <a:t>https://www.iaem.org/usconf/ </a:t>
            </a:r>
            <a:r>
              <a:rPr lang="en-US"/>
              <a:t>— provides one portal for all annual conference and EMEX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presence on social media includes active, professional use of Facebook, LinkedIn, YouTube, Twitter, and discussion boards.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Dispatch — </a:t>
            </a:r>
            <a:r>
              <a:rPr lang="en-US" i="1"/>
              <a:t>http://iaemdispatch.com </a:t>
            </a:r>
            <a:r>
              <a:rPr lang="en-US"/>
              <a:t>— IAEM’s weekly e-newsletter sent to IAEM members and other interested subscribers, now totaling almost 17,000 EM professionals.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Bulletin monthly members-only newsletter — </a:t>
            </a:r>
            <a:r>
              <a:rPr lang="en-US" i="1"/>
              <a:t>http://iaem.com/Bulletin </a:t>
            </a:r>
            <a:r>
              <a:rPr lang="en-US"/>
              <a:t>— an online publication including feature articles covering issues of a wide scope to reflect the diversity of IAEM membership.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320" name="Google Shape;32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sz="1200"/>
              <a:t>IN 2020 we had:</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b="0" i="0">
                <a:solidFill>
                  <a:schemeClr val="dk1"/>
                </a:solidFill>
                <a:latin typeface="Calibri"/>
                <a:ea typeface="Calibri"/>
                <a:cs typeface="Calibri"/>
                <a:sym typeface="Calibri"/>
              </a:rPr>
              <a:t>1,542</a:t>
            </a:r>
            <a:r>
              <a:rPr lang="en-US" sz="1200">
                <a:solidFill>
                  <a:srgbClr val="3C3772"/>
                </a:solidFill>
              </a:rPr>
              <a:t> Conference Attendees</a:t>
            </a:r>
            <a:endParaRPr/>
          </a:p>
          <a:p>
            <a:pPr marL="0" lvl="0" indent="0" algn="l" rtl="0">
              <a:spcBef>
                <a:spcPts val="0"/>
              </a:spcBef>
              <a:spcAft>
                <a:spcPts val="0"/>
              </a:spcAft>
              <a:buNone/>
            </a:pPr>
            <a:r>
              <a:rPr lang="en-US" sz="1200">
                <a:solidFill>
                  <a:srgbClr val="3C3772"/>
                </a:solidFill>
              </a:rPr>
              <a:t>18 Countries</a:t>
            </a:r>
            <a:endParaRPr/>
          </a:p>
          <a:p>
            <a:pPr marL="0" lvl="0" indent="0" algn="l" rtl="0">
              <a:spcBef>
                <a:spcPts val="0"/>
              </a:spcBef>
              <a:spcAft>
                <a:spcPts val="0"/>
              </a:spcAft>
              <a:buNone/>
            </a:pPr>
            <a:r>
              <a:rPr lang="en-US" sz="1200">
                <a:solidFill>
                  <a:srgbClr val="3C3772"/>
                </a:solidFill>
              </a:rPr>
              <a:t>44 Companies at EMEX</a:t>
            </a:r>
            <a:endParaRPr/>
          </a:p>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28" name="Google Shape;2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certification program was developed by a Professional Standards Advisory Council of subject matter experts representing all aspects of emergency management and related fields, and with input from organizations representing regulators and those who hire, supervise and fund emergency management programs such as FEMA, ICMA, ASPA, APWA and other professional organizations.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42" name="Google Shape;24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293" name="Google Shape;29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Currently over 200 on the list but mentors need not be limited to those on the list – you can also request a CEM with whom you have a relationship</a:t>
            </a:r>
            <a:endParaRPr/>
          </a:p>
        </p:txBody>
      </p:sp>
      <p:sp>
        <p:nvSpPr>
          <p:cNvPr id="314" name="Google Shape;31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336" name="Google Shape;3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marR="310515" lvl="0" indent="0" algn="l" rtl="0">
              <a:spcBef>
                <a:spcPts val="0"/>
              </a:spcBef>
              <a:spcAft>
                <a:spcPts val="0"/>
              </a:spcAft>
              <a:buClr>
                <a:schemeClr val="dk1"/>
              </a:buClr>
              <a:buSzPts val="1400"/>
              <a:buFont typeface="Calibri"/>
              <a:buNone/>
            </a:pPr>
            <a:r>
              <a:rPr lang="en-US" sz="1400"/>
              <a:t>You can connect with us on our various social media accounts and share your virtual conference!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43" name="Google Shape;34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Since one of the components of our mission is to promote principles of emergency management, I wanted to take a moment to define them for you.</a:t>
            </a:r>
            <a:endParaRPr/>
          </a:p>
          <a:p>
            <a:pPr marL="0" lvl="0" indent="0" algn="l" rtl="0">
              <a:spcBef>
                <a:spcPts val="0"/>
              </a:spcBef>
              <a:spcAft>
                <a:spcPts val="0"/>
              </a:spcAft>
              <a:buNone/>
            </a:pPr>
            <a:r>
              <a:rPr lang="en-US"/>
              <a:t>(read slide).</a:t>
            </a:r>
            <a:endParaRPr/>
          </a:p>
          <a:p>
            <a:pPr marL="0" lvl="0" indent="0" algn="l" rtl="0">
              <a:spcBef>
                <a:spcPts val="0"/>
              </a:spcBef>
              <a:spcAft>
                <a:spcPts val="0"/>
              </a:spcAft>
              <a:buNone/>
            </a:pPr>
            <a:r>
              <a:rPr lang="en-US"/>
              <a:t>The programs that presented today have certainly demonstrated these principles while facing tremendous adversity and I applaud your work. </a:t>
            </a:r>
            <a:endParaRPr/>
          </a:p>
          <a:p>
            <a:pPr marL="0" lvl="0" indent="0" algn="l" rtl="0">
              <a:spcBef>
                <a:spcPts val="0"/>
              </a:spcBef>
              <a:spcAft>
                <a:spcPts val="0"/>
              </a:spcAft>
              <a:buNone/>
            </a:pPr>
            <a:r>
              <a:rPr lang="en-US"/>
              <a:t>IAEM’s mission is to support these principles.</a:t>
            </a: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28" name="Google Shape;128;p5: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We use partnerships to accomplish our mission.  </a:t>
            </a:r>
            <a:endParaRPr/>
          </a:p>
          <a:p>
            <a:pPr marL="0" lvl="0" indent="0" algn="l" rtl="0">
              <a:spcBef>
                <a:spcPts val="0"/>
              </a:spcBef>
              <a:spcAft>
                <a:spcPts val="0"/>
              </a:spcAft>
              <a:buNone/>
            </a:pPr>
            <a:endParaRPr/>
          </a:p>
          <a:p>
            <a:pPr marL="0" lvl="0" indent="0" algn="l" rtl="0">
              <a:spcBef>
                <a:spcPts val="0"/>
              </a:spcBef>
              <a:spcAft>
                <a:spcPts val="0"/>
              </a:spcAft>
              <a:buNone/>
            </a:pPr>
            <a:r>
              <a:rPr lang="en-US"/>
              <a:t>Here are just a few of our IAEM partners, which also include state emergency management associations across the U.S.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r>
              <a:rPr lang="en-US"/>
              <a:t>The Ad Hoc groups do not have enough members to be a Council but they are non-voting members on the Global Board</a:t>
            </a: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Puerto Rico is part of IAEM-USA Region 2. We are currently offering a special membership rate for Puerto Rican emergency managers, which I will tell you more about in a few minutes.</a:t>
            </a: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numCol="1" anchor="t" anchorCtr="0">
            <a:noAutofit/>
          </a:bodyPr>
          <a:lstStyle/>
          <a:p>
            <a:pPr marL="0" lvl="0" indent="0" algn="l" rtl="0">
              <a:spcBef>
                <a:spcPts val="0"/>
              </a:spcBef>
              <a:spcAft>
                <a:spcPts val="0"/>
              </a:spcAft>
              <a:buClr>
                <a:schemeClr val="dk1"/>
              </a:buClr>
              <a:buSzPts val="1200"/>
              <a:buFont typeface="Arial"/>
              <a:buNone/>
            </a:pPr>
            <a:endParaRPr/>
          </a:p>
        </p:txBody>
      </p:sp>
      <p:sp>
        <p:nvSpPr>
          <p:cNvPr id="184" name="Google Shape;18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4"/>
          <p:cNvSpPr txBox="1">
            <a:spLocks noGrp="1"/>
          </p:cNvSpPr>
          <p:nvPr>
            <p:ph type="ctrTitle"/>
          </p:nvPr>
        </p:nvSpPr>
        <p:spPr>
          <a:xfrm>
            <a:off x="1322921" y="1523999"/>
            <a:ext cx="6498158" cy="1724867"/>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9FC3E3"/>
              </a:buClr>
              <a:buSzPts val="6600"/>
              <a:buFont typeface="Noto Sans Symbols"/>
              <a:buNone/>
              <a:defRPr sz="6000" b="0" i="0">
                <a:solidFill>
                  <a:srgbClr val="19346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subTitle" idx="1"/>
          </p:nvPr>
        </p:nvSpPr>
        <p:spPr>
          <a:xfrm>
            <a:off x="1322921" y="3299012"/>
            <a:ext cx="6498159" cy="916641"/>
          </a:xfrm>
          <a:prstGeom prst="rect">
            <a:avLst/>
          </a:prstGeom>
          <a:noFill/>
          <a:ln>
            <a:noFill/>
          </a:ln>
        </p:spPr>
        <p:txBody>
          <a:bodyPr spcFirstLastPara="1" wrap="square" lIns="91425" tIns="45700" rIns="91425" bIns="45700" numCol="1" anchor="t" anchorCtr="0">
            <a:normAutofit/>
          </a:bodyPr>
          <a:lstStyle>
            <a:lvl1pPr lvl="0" algn="ctr">
              <a:spcBef>
                <a:spcPts val="300"/>
              </a:spcBef>
              <a:spcAft>
                <a:spcPts val="0"/>
              </a:spcAft>
              <a:buClr>
                <a:srgbClr val="9FC3E3"/>
              </a:buClr>
              <a:buSzPts val="1980"/>
              <a:buFont typeface="Noto Sans Symbols"/>
              <a:buNone/>
              <a:defRPr sz="1800">
                <a:solidFill>
                  <a:srgbClr val="888888"/>
                </a:solidFill>
                <a:latin typeface="Avenir"/>
                <a:ea typeface="Avenir"/>
                <a:cs typeface="Avenir"/>
                <a:sym typeface="Avenir"/>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20" name="Google Shape;20;p3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533398" y="611872"/>
            <a:ext cx="4079545" cy="1162050"/>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sz="4600"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533398" y="1787856"/>
            <a:ext cx="4079545" cy="3720152"/>
          </a:xfrm>
          <a:prstGeom prst="rect">
            <a:avLst/>
          </a:prstGeom>
          <a:noFill/>
          <a:ln>
            <a:noFill/>
          </a:ln>
        </p:spPr>
        <p:txBody>
          <a:bodyPr spcFirstLastPara="1" wrap="square" lIns="91425" tIns="45700" rIns="91425" bIns="45700" numCol="1"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77" name="Google Shape;77;p4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43"/>
          <p:cNvSpPr>
            <a:spLocks noGrp="1"/>
          </p:cNvSpPr>
          <p:nvPr>
            <p:ph type="pic" idx="2"/>
          </p:nvPr>
        </p:nvSpPr>
        <p:spPr>
          <a:xfrm>
            <a:off x="5090617" y="359392"/>
            <a:ext cx="3657600" cy="5318077"/>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4"/>
          <p:cNvSpPr txBox="1">
            <a:spLocks noGrp="1"/>
          </p:cNvSpPr>
          <p:nvPr>
            <p:ph type="body" idx="1"/>
          </p:nvPr>
        </p:nvSpPr>
        <p:spPr>
          <a:xfrm rot="5400000">
            <a:off x="2398713" y="-249237"/>
            <a:ext cx="4343400" cy="8042276"/>
          </a:xfrm>
          <a:prstGeom prst="rect">
            <a:avLst/>
          </a:prstGeom>
          <a:noFill/>
          <a:ln>
            <a:noFill/>
          </a:ln>
        </p:spPr>
        <p:txBody>
          <a:bodyPr spcFirstLastPara="1" wrap="square" lIns="91425" tIns="45700" rIns="91425" bIns="45700" numCol="1"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84" name="Google Shape;84;p4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rot="5400000">
            <a:off x="5344142" y="2393951"/>
            <a:ext cx="5575300" cy="1524000"/>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rot="5400000">
            <a:off x="1106487" y="-188912"/>
            <a:ext cx="5575300" cy="6689726"/>
          </a:xfrm>
          <a:prstGeom prst="rect">
            <a:avLst/>
          </a:prstGeom>
          <a:noFill/>
          <a:ln>
            <a:noFill/>
          </a:ln>
        </p:spPr>
        <p:txBody>
          <a:bodyPr spcFirstLastPara="1" wrap="square" lIns="91425" tIns="45700" rIns="91425" bIns="45700" numCol="1"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90" name="Google Shape;90;p45"/>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5"/>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5"/>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26" name="Google Shape;26;p35"/>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549275" y="1600201"/>
            <a:ext cx="3840480" cy="4343400"/>
          </a:xfrm>
          <a:prstGeom prst="rect">
            <a:avLst/>
          </a:prstGeom>
          <a:noFill/>
          <a:ln>
            <a:noFill/>
          </a:ln>
        </p:spPr>
        <p:txBody>
          <a:bodyPr spcFirstLastPara="1" wrap="square" lIns="91425" tIns="45700" rIns="91425" bIns="45700" numCol="1"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7" name="Google Shape;37;p37"/>
          <p:cNvSpPr txBox="1">
            <a:spLocks noGrp="1"/>
          </p:cNvSpPr>
          <p:nvPr>
            <p:ph type="body" idx="2"/>
          </p:nvPr>
        </p:nvSpPr>
        <p:spPr>
          <a:xfrm>
            <a:off x="4751071" y="1600201"/>
            <a:ext cx="3840480" cy="4343400"/>
          </a:xfrm>
          <a:prstGeom prst="rect">
            <a:avLst/>
          </a:prstGeom>
          <a:noFill/>
          <a:ln>
            <a:noFill/>
          </a:ln>
        </p:spPr>
        <p:txBody>
          <a:bodyPr spcFirstLastPara="1" wrap="square" lIns="91425" tIns="45700" rIns="91425" bIns="45700" numCol="1"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8" name="Google Shape;38;p37"/>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sz="4600" b="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numCol="1" anchor="t" anchorCtr="0">
            <a:normAutofit/>
          </a:bodyPr>
          <a:lstStyle>
            <a:lvl1pPr marL="457200" lvl="0" indent="-228600" algn="ctr">
              <a:spcBef>
                <a:spcPts val="300"/>
              </a:spcBef>
              <a:spcAft>
                <a:spcPts val="0"/>
              </a:spcAft>
              <a:buSzPts val="1980"/>
              <a:buNone/>
              <a:defRPr sz="1800">
                <a:solidFill>
                  <a:srgbClr val="888888"/>
                </a:solidFill>
              </a:defRPr>
            </a:lvl1pPr>
            <a:lvl2pPr marL="914400" lvl="1" indent="-228600" algn="l">
              <a:spcBef>
                <a:spcPts val="600"/>
              </a:spcBef>
              <a:spcAft>
                <a:spcPts val="0"/>
              </a:spcAft>
              <a:buSzPts val="1980"/>
              <a:buNone/>
              <a:defRPr sz="1800">
                <a:solidFill>
                  <a:srgbClr val="888888"/>
                </a:solidFill>
              </a:defRPr>
            </a:lvl2pPr>
            <a:lvl3pPr marL="1371600" lvl="2" indent="-228600" algn="l">
              <a:spcBef>
                <a:spcPts val="600"/>
              </a:spcBef>
              <a:spcAft>
                <a:spcPts val="0"/>
              </a:spcAft>
              <a:buSzPts val="1760"/>
              <a:buNone/>
              <a:defRPr sz="1600">
                <a:solidFill>
                  <a:srgbClr val="888888"/>
                </a:solidFill>
              </a:defRPr>
            </a:lvl3pPr>
            <a:lvl4pPr marL="1828800" lvl="3" indent="-228600" algn="l">
              <a:spcBef>
                <a:spcPts val="600"/>
              </a:spcBef>
              <a:spcAft>
                <a:spcPts val="0"/>
              </a:spcAft>
              <a:buSzPts val="1540"/>
              <a:buNone/>
              <a:defRPr sz="1400">
                <a:solidFill>
                  <a:srgbClr val="888888"/>
                </a:solidFill>
              </a:defRPr>
            </a:lvl4pPr>
            <a:lvl5pPr marL="2286000" lvl="4" indent="-228600" algn="l">
              <a:spcBef>
                <a:spcPts val="600"/>
              </a:spcBef>
              <a:spcAft>
                <a:spcPts val="0"/>
              </a:spcAft>
              <a:buSzPts val="1540"/>
              <a:buNone/>
              <a:defRPr sz="1400">
                <a:solidFill>
                  <a:srgbClr val="888888"/>
                </a:solidFill>
              </a:defRPr>
            </a:lvl5pPr>
            <a:lvl6pPr marL="2743200" lvl="5" indent="-228600" algn="l">
              <a:spcBef>
                <a:spcPts val="280"/>
              </a:spcBef>
              <a:spcAft>
                <a:spcPts val="0"/>
              </a:spcAft>
              <a:buSzPts val="1540"/>
              <a:buNone/>
              <a:defRPr sz="1400">
                <a:solidFill>
                  <a:srgbClr val="888888"/>
                </a:solidFill>
              </a:defRPr>
            </a:lvl6pPr>
            <a:lvl7pPr marL="3200400" lvl="6" indent="-228600" algn="l">
              <a:spcBef>
                <a:spcPts val="280"/>
              </a:spcBef>
              <a:spcAft>
                <a:spcPts val="0"/>
              </a:spcAft>
              <a:buSzPts val="1540"/>
              <a:buNone/>
              <a:defRPr sz="1400">
                <a:solidFill>
                  <a:srgbClr val="888888"/>
                </a:solidFill>
              </a:defRPr>
            </a:lvl7pPr>
            <a:lvl8pPr marL="3657600" lvl="7" indent="-228600" algn="l">
              <a:spcBef>
                <a:spcPts val="280"/>
              </a:spcBef>
              <a:spcAft>
                <a:spcPts val="0"/>
              </a:spcAft>
              <a:buSzPts val="1540"/>
              <a:buNone/>
              <a:defRPr sz="1400">
                <a:solidFill>
                  <a:srgbClr val="888888"/>
                </a:solidFill>
              </a:defRPr>
            </a:lvl8pPr>
            <a:lvl9pPr marL="4114800" lvl="8" indent="-228600" algn="l">
              <a:spcBef>
                <a:spcPts val="280"/>
              </a:spcBef>
              <a:spcAft>
                <a:spcPts val="0"/>
              </a:spcAft>
              <a:buSzPts val="1540"/>
              <a:buNone/>
              <a:defRPr sz="1400">
                <a:solidFill>
                  <a:srgbClr val="888888"/>
                </a:solidFill>
              </a:defRPr>
            </a:lvl9pPr>
          </a:lstStyle>
          <a:p>
            <a:endParaRPr/>
          </a:p>
        </p:txBody>
      </p:sp>
      <p:sp>
        <p:nvSpPr>
          <p:cNvPr id="44" name="Google Shape;44;p3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7"/>
        <p:cNvGrpSpPr/>
        <p:nvPr/>
      </p:nvGrpSpPr>
      <p:grpSpPr>
        <a:xfrm>
          <a:off x="0" y="0"/>
          <a:ext cx="0" cy="0"/>
          <a:chOff x="0" y="0"/>
          <a:chExt cx="0" cy="0"/>
        </a:xfrm>
      </p:grpSpPr>
      <p:sp>
        <p:nvSpPr>
          <p:cNvPr id="48" name="Google Shape;48;p39"/>
          <p:cNvSpPr txBox="1">
            <a:spLocks noGrp="1"/>
          </p:cNvSpPr>
          <p:nvPr>
            <p:ph type="ctrTitle"/>
          </p:nvPr>
        </p:nvSpPr>
        <p:spPr>
          <a:xfrm>
            <a:off x="363538" y="3352801"/>
            <a:ext cx="8416925" cy="1470025"/>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9"/>
          <p:cNvSpPr txBox="1">
            <a:spLocks noGrp="1"/>
          </p:cNvSpPr>
          <p:nvPr>
            <p:ph type="subTitle" idx="1"/>
          </p:nvPr>
        </p:nvSpPr>
        <p:spPr>
          <a:xfrm>
            <a:off x="363538" y="4771029"/>
            <a:ext cx="8416925" cy="972671"/>
          </a:xfrm>
          <a:prstGeom prst="rect">
            <a:avLst/>
          </a:prstGeom>
          <a:noFill/>
          <a:ln>
            <a:noFill/>
          </a:ln>
        </p:spPr>
        <p:txBody>
          <a:bodyPr spcFirstLastPara="1" wrap="square" lIns="91425" tIns="45700" rIns="91425" bIns="45700" numCol="1" anchor="t" anchorCtr="0">
            <a:normAutofit/>
          </a:bodyPr>
          <a:lstStyle>
            <a:lvl1pPr lvl="0" algn="ctr">
              <a:spcBef>
                <a:spcPts val="300"/>
              </a:spcBef>
              <a:spcAft>
                <a:spcPts val="0"/>
              </a:spcAft>
              <a:buSzPts val="1980"/>
              <a:buNone/>
              <a:defRPr sz="1800">
                <a:solidFill>
                  <a:srgbClr val="888888"/>
                </a:solidFill>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50" name="Google Shape;50;p39"/>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9"/>
          <p:cNvSpPr>
            <a:spLocks noGrp="1"/>
          </p:cNvSpPr>
          <p:nvPr>
            <p:ph type="pic" idx="2"/>
          </p:nvPr>
        </p:nvSpPr>
        <p:spPr>
          <a:xfrm>
            <a:off x="370980" y="363538"/>
            <a:ext cx="840204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549274" y="107576"/>
            <a:ext cx="8042276" cy="1336956"/>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numCol="1" anchor="b" anchorCtr="0">
            <a:noAutofit/>
          </a:bodyPr>
          <a:lstStyle>
            <a:lvl1pPr marL="457200" lvl="0" indent="-228600" algn="ctr">
              <a:spcBef>
                <a:spcPts val="0"/>
              </a:spcBef>
              <a:spcAft>
                <a:spcPts val="0"/>
              </a:spcAft>
              <a:buSzPts val="2640"/>
              <a:buNone/>
              <a:defRPr sz="2400" b="0">
                <a:solidFill>
                  <a:srgbClr val="9FC3E3"/>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57" name="Google Shape;57;p40"/>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numCol="1"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58" name="Google Shape;58;p40"/>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numCol="1" anchor="b" anchorCtr="0">
            <a:noAutofit/>
          </a:bodyPr>
          <a:lstStyle>
            <a:lvl1pPr marL="457200" lvl="0" indent="-228600" algn="ctr">
              <a:spcBef>
                <a:spcPts val="0"/>
              </a:spcBef>
              <a:spcAft>
                <a:spcPts val="0"/>
              </a:spcAft>
              <a:buSzPts val="2640"/>
              <a:buNone/>
              <a:defRPr sz="2400" b="0">
                <a:solidFill>
                  <a:srgbClr val="9FC3E3"/>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59" name="Google Shape;59;p40"/>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numCol="1"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60" name="Google Shape;60;p40"/>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41"/>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533399" y="611872"/>
            <a:ext cx="3840480" cy="1162050"/>
          </a:xfrm>
          <a:prstGeom prst="rect">
            <a:avLst/>
          </a:prstGeom>
          <a:noFill/>
          <a:ln>
            <a:noFill/>
          </a:ln>
        </p:spPr>
        <p:txBody>
          <a:bodyPr spcFirstLastPara="1" wrap="square" lIns="91425" tIns="45700" rIns="91425" bIns="45700" numCol="1" anchor="b" anchorCtr="0">
            <a:noAutofit/>
          </a:bodyPr>
          <a:lstStyle>
            <a:lvl1pPr lvl="0" algn="ctr">
              <a:spcBef>
                <a:spcPts val="0"/>
              </a:spcBef>
              <a:spcAft>
                <a:spcPts val="0"/>
              </a:spcAft>
              <a:buClr>
                <a:srgbClr val="19346B"/>
              </a:buClr>
              <a:buSzPts val="4400"/>
              <a:buFont typeface="Arial"/>
              <a:buNone/>
              <a:defRPr sz="4400"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2"/>
          <p:cNvSpPr txBox="1">
            <a:spLocks noGrp="1"/>
          </p:cNvSpPr>
          <p:nvPr>
            <p:ph type="body" idx="1"/>
          </p:nvPr>
        </p:nvSpPr>
        <p:spPr>
          <a:xfrm>
            <a:off x="4742824" y="368300"/>
            <a:ext cx="3840480" cy="5575300"/>
          </a:xfrm>
          <a:prstGeom prst="rect">
            <a:avLst/>
          </a:prstGeom>
          <a:noFill/>
          <a:ln>
            <a:noFill/>
          </a:ln>
        </p:spPr>
        <p:txBody>
          <a:bodyPr spcFirstLastPara="1" wrap="square" lIns="91425" tIns="45700" rIns="91425" bIns="45700" numCol="1" anchor="t" anchorCtr="0">
            <a:normAutofit/>
          </a:bodyPr>
          <a:lstStyle>
            <a:lvl1pPr marL="457200" lvl="0" indent="-382270" algn="l">
              <a:spcBef>
                <a:spcPts val="2000"/>
              </a:spcBef>
              <a:spcAft>
                <a:spcPts val="0"/>
              </a:spcAft>
              <a:buSzPts val="2420"/>
              <a:buChar char="⚫"/>
              <a:defRPr sz="2200"/>
            </a:lvl1pPr>
            <a:lvl2pPr marL="914400" lvl="1" indent="-368300" algn="l">
              <a:spcBef>
                <a:spcPts val="600"/>
              </a:spcBef>
              <a:spcAft>
                <a:spcPts val="0"/>
              </a:spcAft>
              <a:buSzPts val="2200"/>
              <a:buChar char="⚫"/>
              <a:defRPr sz="20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68300" algn="l">
              <a:spcBef>
                <a:spcPts val="400"/>
              </a:spcBef>
              <a:spcAft>
                <a:spcPts val="0"/>
              </a:spcAft>
              <a:buSzPts val="2200"/>
              <a:buChar char="⚫"/>
              <a:defRPr sz="2000"/>
            </a:lvl6pPr>
            <a:lvl7pPr marL="3200400" lvl="6" indent="-368300" algn="l">
              <a:spcBef>
                <a:spcPts val="400"/>
              </a:spcBef>
              <a:spcAft>
                <a:spcPts val="0"/>
              </a:spcAft>
              <a:buSzPts val="2200"/>
              <a:buChar char="⚫"/>
              <a:defRPr sz="2000"/>
            </a:lvl7pPr>
            <a:lvl8pPr marL="3657600" lvl="7" indent="-368300" algn="l">
              <a:spcBef>
                <a:spcPts val="400"/>
              </a:spcBef>
              <a:spcAft>
                <a:spcPts val="0"/>
              </a:spcAft>
              <a:buSzPts val="2200"/>
              <a:buChar char="⚫"/>
              <a:defRPr sz="2000"/>
            </a:lvl8pPr>
            <a:lvl9pPr marL="4114800" lvl="8" indent="-368300" algn="l">
              <a:spcBef>
                <a:spcPts val="400"/>
              </a:spcBef>
              <a:spcAft>
                <a:spcPts val="0"/>
              </a:spcAft>
              <a:buSzPts val="2200"/>
              <a:buChar char="⚫"/>
              <a:defRPr sz="2000"/>
            </a:lvl9pPr>
          </a:lstStyle>
          <a:p>
            <a:endParaRPr/>
          </a:p>
        </p:txBody>
      </p:sp>
      <p:sp>
        <p:nvSpPr>
          <p:cNvPr id="70" name="Google Shape;70;p42"/>
          <p:cNvSpPr txBox="1">
            <a:spLocks noGrp="1"/>
          </p:cNvSpPr>
          <p:nvPr>
            <p:ph type="body" idx="2"/>
          </p:nvPr>
        </p:nvSpPr>
        <p:spPr>
          <a:xfrm>
            <a:off x="533399" y="1787856"/>
            <a:ext cx="3840480" cy="3720152"/>
          </a:xfrm>
          <a:prstGeom prst="rect">
            <a:avLst/>
          </a:prstGeom>
          <a:noFill/>
          <a:ln>
            <a:noFill/>
          </a:ln>
        </p:spPr>
        <p:txBody>
          <a:bodyPr spcFirstLastPara="1" wrap="square" lIns="91425" tIns="45700" rIns="91425" bIns="45700" numCol="1"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71" name="Google Shape;71;p42"/>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descr="IAEM powerpoint background.pdf"/>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1" name="Google Shape;11;p3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lvl1pPr marR="0" lvl="0" algn="ctr" rtl="0">
              <a:spcBef>
                <a:spcPts val="0"/>
              </a:spcBef>
              <a:spcAft>
                <a:spcPts val="0"/>
              </a:spcAft>
              <a:buClr>
                <a:srgbClr val="19346B"/>
              </a:buClr>
              <a:buSzPts val="4600"/>
              <a:buFont typeface="Bevan"/>
              <a:buNone/>
              <a:defRPr sz="4600" b="0" i="0" u="none" strike="noStrike" cap="none">
                <a:solidFill>
                  <a:srgbClr val="19346B"/>
                </a:solidFill>
                <a:latin typeface="Bevan"/>
                <a:ea typeface="Bevan"/>
                <a:cs typeface="Bevan"/>
                <a:sym typeface="Bev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a:bodyPr>
          <a:lstStyle>
            <a:lvl1pPr marL="457200" marR="0" lvl="0" indent="-396240" algn="l" rtl="0">
              <a:spcBef>
                <a:spcPts val="2000"/>
              </a:spcBef>
              <a:spcAft>
                <a:spcPts val="0"/>
              </a:spcAft>
              <a:buClr>
                <a:srgbClr val="9FC3E3"/>
              </a:buClr>
              <a:buSzPts val="2640"/>
              <a:buFont typeface="Noto Sans Symbols"/>
              <a:buChar char="⚫"/>
              <a:defRPr sz="2400" b="0" i="0" u="none" strike="noStrike" cap="none">
                <a:solidFill>
                  <a:srgbClr val="595959"/>
                </a:solidFill>
                <a:latin typeface="Avenir"/>
                <a:ea typeface="Avenir"/>
                <a:cs typeface="Avenir"/>
                <a:sym typeface="Avenir"/>
              </a:defRPr>
            </a:lvl1pPr>
            <a:lvl2pPr marL="914400" marR="0" lvl="1" indent="-382269" algn="l" rtl="0">
              <a:spcBef>
                <a:spcPts val="600"/>
              </a:spcBef>
              <a:spcAft>
                <a:spcPts val="0"/>
              </a:spcAft>
              <a:buClr>
                <a:srgbClr val="3477B2"/>
              </a:buClr>
              <a:buSzPts val="2420"/>
              <a:buFont typeface="Noto Sans Symbols"/>
              <a:buChar char="⚫"/>
              <a:defRPr sz="2200" b="0" i="0" u="none" strike="noStrike" cap="none">
                <a:solidFill>
                  <a:srgbClr val="595959"/>
                </a:solidFill>
                <a:latin typeface="Avenir"/>
                <a:ea typeface="Avenir"/>
                <a:cs typeface="Avenir"/>
                <a:sym typeface="Avenir"/>
              </a:defRPr>
            </a:lvl2pPr>
            <a:lvl3pPr marL="1371600" marR="0" lvl="2" indent="-368300" algn="l" rtl="0">
              <a:spcBef>
                <a:spcPts val="600"/>
              </a:spcBef>
              <a:spcAft>
                <a:spcPts val="0"/>
              </a:spcAft>
              <a:buClr>
                <a:srgbClr val="9FC3E3"/>
              </a:buClr>
              <a:buSzPts val="2200"/>
              <a:buFont typeface="Noto Sans Symbols"/>
              <a:buChar char="⚫"/>
              <a:defRPr sz="2000" b="0" i="0" u="none" strike="noStrike" cap="none">
                <a:solidFill>
                  <a:srgbClr val="595959"/>
                </a:solidFill>
                <a:latin typeface="Avenir"/>
                <a:ea typeface="Avenir"/>
                <a:cs typeface="Avenir"/>
                <a:sym typeface="Avenir"/>
              </a:defRPr>
            </a:lvl3pPr>
            <a:lvl4pPr marL="1828800" marR="0" lvl="3" indent="-354330" algn="l" rtl="0">
              <a:spcBef>
                <a:spcPts val="600"/>
              </a:spcBef>
              <a:spcAft>
                <a:spcPts val="0"/>
              </a:spcAft>
              <a:buClr>
                <a:srgbClr val="3477B2"/>
              </a:buClr>
              <a:buSzPts val="1980"/>
              <a:buFont typeface="Noto Sans Symbols"/>
              <a:buChar char="⚫"/>
              <a:defRPr sz="1800" b="0" i="0" u="none" strike="noStrike" cap="none">
                <a:solidFill>
                  <a:srgbClr val="595959"/>
                </a:solidFill>
                <a:latin typeface="Avenir"/>
                <a:ea typeface="Avenir"/>
                <a:cs typeface="Avenir"/>
                <a:sym typeface="Avenir"/>
              </a:defRPr>
            </a:lvl4pPr>
            <a:lvl5pPr marL="2286000" marR="0" lvl="4" indent="-354329" algn="l" rtl="0">
              <a:spcBef>
                <a:spcPts val="60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Avenir"/>
                <a:ea typeface="Avenir"/>
                <a:cs typeface="Avenir"/>
                <a:sym typeface="Avenir"/>
              </a:defRPr>
            </a:lvl6pPr>
            <a:lvl7pPr marL="3200400" marR="0" lvl="6" indent="-354329" algn="l" rtl="0">
              <a:spcBef>
                <a:spcPts val="36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Avenir"/>
                <a:ea typeface="Avenir"/>
                <a:cs typeface="Avenir"/>
                <a:sym typeface="Avenir"/>
              </a:defRPr>
            </a:lvl8pPr>
            <a:lvl9pPr marL="4114800" marR="0" lvl="8" indent="-354329" algn="l" rtl="0">
              <a:spcBef>
                <a:spcPts val="36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9pPr>
          </a:lstStyle>
          <a:p>
            <a:endParaRPr/>
          </a:p>
        </p:txBody>
      </p:sp>
      <p:sp>
        <p:nvSpPr>
          <p:cNvPr id="13" name="Google Shape;13;p3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numCol="1" anchor="ctr" anchorCtr="0">
            <a:noAutofit/>
          </a:bodyPr>
          <a:lstStyle>
            <a:lvl1pPr marR="0" lvl="0" algn="r"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3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numCol="1" anchor="ctr" anchorCtr="0">
            <a:noAutofit/>
          </a:bodyPr>
          <a:lstStyle>
            <a:lvl1pPr marR="0" lvl="0" algn="l"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Google Shape;15;p3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numCol="1" anchor="ctr" anchorCtr="0">
            <a:noAutofit/>
          </a:bodyPr>
          <a:lstStyle>
            <a:lvl1pPr marL="0" marR="0" lvl="0" indent="0" algn="r" rtl="0">
              <a:spcBef>
                <a:spcPts val="0"/>
              </a:spcBef>
              <a:buNone/>
              <a:defRPr sz="36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36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36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36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36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36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36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36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36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3" descr="IAEM powerpoint background.pdf"/>
          <p:cNvPicPr preferRelativeResize="0"/>
          <p:nvPr/>
        </p:nvPicPr>
        <p:blipFill rotWithShape="1">
          <a:blip r:embed="rId16">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iaem.com/Bulletin" TargetMode="External"/><Relationship Id="rId3" Type="http://schemas.openxmlformats.org/officeDocument/2006/relationships/hyperlink" Target="https://www.iaem.org/Events/IAEM-Webinars" TargetMode="External"/><Relationship Id="rId7" Type="http://schemas.openxmlformats.org/officeDocument/2006/relationships/hyperlink" Target="http://iaemdispatc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aem.org/get-certified" TargetMode="External"/><Relationship Id="rId5" Type="http://schemas.openxmlformats.org/officeDocument/2006/relationships/hyperlink" Target="https://www.iaem.org/usconf/" TargetMode="External"/><Relationship Id="rId4" Type="http://schemas.openxmlformats.org/officeDocument/2006/relationships/hyperlink" Target="https://www.iaem.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p:cNvPicPr preferRelativeResize="0"/>
          <p:nvPr/>
        </p:nvPicPr>
        <p:blipFill rotWithShape="1">
          <a:blip r:embed="rId3">
            <a:alphaModFix/>
          </a:blip>
          <a:srcRect/>
          <a:stretch/>
        </p:blipFill>
        <p:spPr>
          <a:xfrm>
            <a:off x="381000" y="4038600"/>
            <a:ext cx="3505200" cy="2199931"/>
          </a:xfrm>
          <a:prstGeom prst="rect">
            <a:avLst/>
          </a:prstGeom>
          <a:noFill/>
          <a:ln>
            <a:noFill/>
          </a:ln>
        </p:spPr>
      </p:pic>
      <p:sp>
        <p:nvSpPr>
          <p:cNvPr id="99" name="Google Shape;99;p1"/>
          <p:cNvSpPr txBox="1">
            <a:spLocks noGrp="1"/>
          </p:cNvSpPr>
          <p:nvPr>
            <p:ph type="subTitle" idx="1"/>
          </p:nvPr>
        </p:nvSpPr>
        <p:spPr>
          <a:xfrm>
            <a:off x="381000" y="838200"/>
            <a:ext cx="8458200" cy="2590800"/>
          </a:xfrm>
          <a:prstGeom prst="rect">
            <a:avLst/>
          </a:prstGeom>
          <a:noFill/>
          <a:ln>
            <a:noFill/>
          </a:ln>
        </p:spPr>
        <p:txBody>
          <a:bodyPr spcFirstLastPara="1" wrap="square" lIns="91425" tIns="45700" rIns="91425" bIns="45700" numCol="1" anchor="t" anchorCtr="0">
            <a:noAutofit/>
          </a:bodyPr>
          <a:lstStyle/>
          <a:p>
            <a:pPr marL="0" lvl="0" indent="0" algn="ctr" rtl="0">
              <a:spcBef>
                <a:spcPts val="0"/>
              </a:spcBef>
              <a:spcAft>
                <a:spcPts val="0"/>
              </a:spcAft>
              <a:buClr>
                <a:srgbClr val="9FC3E3"/>
              </a:buClr>
              <a:buSzPts val="5280"/>
              <a:buFont typeface="Noto Sans Symbols"/>
              <a:buNone/>
            </a:pPr>
            <a:r>
              <a:rPr lang="en-US" sz="4800" dirty="0"/>
              <a:t>Overview of Resources for the Emergency Management Professional</a:t>
            </a:r>
            <a:endParaRPr dirty="0"/>
          </a:p>
        </p:txBody>
      </p:sp>
      <p:sp>
        <p:nvSpPr>
          <p:cNvPr id="100" name="Google Shape;100;p1"/>
          <p:cNvSpPr txBox="1"/>
          <p:nvPr/>
        </p:nvSpPr>
        <p:spPr>
          <a:xfrm>
            <a:off x="4191000" y="4724400"/>
            <a:ext cx="4648200" cy="646331"/>
          </a:xfrm>
          <a:prstGeom prst="rect">
            <a:avLst/>
          </a:prstGeom>
          <a:noFill/>
          <a:ln>
            <a:noFill/>
          </a:ln>
        </p:spPr>
        <p:txBody>
          <a:bodyPr spcFirstLastPara="1" wrap="square" lIns="91425" tIns="45700" rIns="91425" bIns="45700" numCol="1"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Source Sans Pro"/>
                <a:ea typeface="Source Sans Pro"/>
                <a:cs typeface="Source Sans Pro"/>
                <a:sym typeface="Source Sans Pro"/>
              </a:rPr>
              <a:t>Presented:</a:t>
            </a:r>
            <a:endParaRPr dirty="0"/>
          </a:p>
          <a:p>
            <a:pPr marL="0" marR="0" lvl="0" indent="0" algn="l" rtl="0">
              <a:spcBef>
                <a:spcPts val="0"/>
              </a:spcBef>
              <a:spcAft>
                <a:spcPts val="0"/>
              </a:spcAft>
              <a:buNone/>
            </a:pPr>
            <a:r>
              <a:rPr lang="en-US" sz="1800" i="1" dirty="0">
                <a:solidFill>
                  <a:schemeClr val="dk1"/>
                </a:solidFill>
                <a:latin typeface="Source Sans Pro"/>
                <a:ea typeface="Source Sans Pro"/>
                <a:cs typeface="Source Sans Pro"/>
                <a:sym typeface="Source Sans Pro"/>
              </a:rPr>
              <a:t>by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549275" y="-211350"/>
            <a:ext cx="8042400" cy="1337100"/>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venir"/>
              <a:buNone/>
            </a:pPr>
            <a:r>
              <a:rPr lang="en-US" dirty="0">
                <a:latin typeface="Avenir"/>
                <a:ea typeface="Avenir"/>
                <a:cs typeface="Avenir"/>
                <a:sym typeface="Avenir"/>
              </a:rPr>
              <a:t>USA Caucuses</a:t>
            </a:r>
            <a:endParaRPr dirty="0"/>
          </a:p>
        </p:txBody>
      </p:sp>
      <p:sp>
        <p:nvSpPr>
          <p:cNvPr id="195" name="Google Shape;195;p11"/>
          <p:cNvSpPr txBox="1">
            <a:spLocks noGrp="1"/>
          </p:cNvSpPr>
          <p:nvPr>
            <p:ph type="body" idx="1"/>
          </p:nvPr>
        </p:nvSpPr>
        <p:spPr>
          <a:xfrm>
            <a:off x="163775" y="810913"/>
            <a:ext cx="4406700" cy="4343400"/>
          </a:xfrm>
          <a:prstGeom prst="rect">
            <a:avLst/>
          </a:prstGeom>
          <a:noFill/>
          <a:ln>
            <a:noFill/>
          </a:ln>
        </p:spPr>
        <p:txBody>
          <a:bodyPr spcFirstLastPara="1" wrap="square" lIns="91425" tIns="45700" rIns="91425" bIns="45700" numCol="1" anchor="t" anchorCtr="0">
            <a:noAutofit/>
          </a:bodyPr>
          <a:lstStyle/>
          <a:p>
            <a:pPr marL="0" lvl="0" indent="0" algn="l" rtl="0">
              <a:lnSpc>
                <a:spcPct val="115000"/>
              </a:lnSpc>
              <a:spcBef>
                <a:spcPts val="0"/>
              </a:spcBef>
              <a:spcAft>
                <a:spcPts val="0"/>
              </a:spcAft>
              <a:buClr>
                <a:srgbClr val="19346B"/>
              </a:buClr>
              <a:buSzPts val="3190"/>
              <a:buNone/>
            </a:pPr>
            <a:endParaRPr sz="29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Accessibility &amp; Whole Community</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Business Resilience</a:t>
            </a: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County Emergency Management</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Children and Disaster</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Disaster Cost Recovery &amp; Finance</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Emerging Professionals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Emerging Technology</a:t>
            </a: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Energy</a:t>
            </a:r>
            <a:endParaRPr sz="2200" dirty="0">
              <a:solidFill>
                <a:srgbClr val="19346B"/>
              </a:solidFill>
              <a:latin typeface="Trebuchet MS"/>
              <a:ea typeface="Trebuchet MS"/>
              <a:cs typeface="Trebuchet MS"/>
              <a:sym typeface="Trebuchet MS"/>
            </a:endParaRPr>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Faith-Based Organizations</a:t>
            </a:r>
            <a:endParaRPr dirty="0"/>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Healthcare</a:t>
            </a:r>
            <a:endParaRPr dirty="0"/>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Higher Education Academician</a:t>
            </a:r>
            <a:endParaRPr dirty="0"/>
          </a:p>
          <a:p>
            <a:pPr marL="0" lvl="0" indent="0" algn="l" rtl="0">
              <a:spcBef>
                <a:spcPts val="400"/>
              </a:spcBef>
              <a:spcAft>
                <a:spcPts val="0"/>
              </a:spcAft>
              <a:buClr>
                <a:srgbClr val="19346B"/>
              </a:buClr>
              <a:buSzPts val="2860"/>
              <a:buNone/>
            </a:pPr>
            <a:endParaRPr sz="2200" dirty="0">
              <a:solidFill>
                <a:srgbClr val="19346B"/>
              </a:solidFill>
              <a:latin typeface="Trebuchet MS"/>
              <a:ea typeface="Trebuchet MS"/>
              <a:cs typeface="Trebuchet MS"/>
              <a:sym typeface="Trebuchet MS"/>
            </a:endParaRPr>
          </a:p>
          <a:p>
            <a:pPr marL="349250" lvl="0" indent="-167640" algn="l" rtl="0">
              <a:lnSpc>
                <a:spcPct val="120000"/>
              </a:lnSpc>
              <a:spcBef>
                <a:spcPts val="2000"/>
              </a:spcBef>
              <a:spcAft>
                <a:spcPts val="0"/>
              </a:spcAft>
              <a:buClr>
                <a:srgbClr val="19346B"/>
              </a:buClr>
              <a:buSzPts val="2860"/>
              <a:buFont typeface="Arial"/>
              <a:buNone/>
            </a:pPr>
            <a:endParaRPr sz="2500" dirty="0">
              <a:solidFill>
                <a:srgbClr val="19346B"/>
              </a:solidFill>
            </a:endParaRPr>
          </a:p>
        </p:txBody>
      </p:sp>
      <p:sp>
        <p:nvSpPr>
          <p:cNvPr id="196" name="Google Shape;196;p11"/>
          <p:cNvSpPr txBox="1">
            <a:spLocks noGrp="1"/>
          </p:cNvSpPr>
          <p:nvPr>
            <p:ph type="body" idx="1"/>
          </p:nvPr>
        </p:nvSpPr>
        <p:spPr>
          <a:xfrm>
            <a:off x="4570475" y="457200"/>
            <a:ext cx="4406700" cy="4343400"/>
          </a:xfrm>
          <a:prstGeom prst="rect">
            <a:avLst/>
          </a:prstGeom>
          <a:noFill/>
          <a:ln>
            <a:noFill/>
          </a:ln>
        </p:spPr>
        <p:txBody>
          <a:bodyPr spcFirstLastPara="1" wrap="square" lIns="91425" tIns="45700" rIns="91425" bIns="45700" numCol="1" anchor="t" anchorCtr="0">
            <a:noAutofit/>
          </a:bodyPr>
          <a:lstStyle/>
          <a:p>
            <a:pPr marL="349250" lvl="0" indent="-146685" algn="l" rtl="0">
              <a:lnSpc>
                <a:spcPct val="120000"/>
              </a:lnSpc>
              <a:spcBef>
                <a:spcPts val="2000"/>
              </a:spcBef>
              <a:spcAft>
                <a:spcPts val="0"/>
              </a:spcAft>
              <a:buClr>
                <a:srgbClr val="19346B"/>
              </a:buClr>
              <a:buSzPts val="3190"/>
              <a:buFont typeface="Arial"/>
              <a:buNone/>
            </a:pPr>
            <a:endParaRPr sz="29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K-12 Education</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Mental Health &amp; Wellness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Mitigation, Climate Resilience &amp; Adaptation</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Municipal Emergency Management</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One Health</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State Emergency Management Associations</a:t>
            </a: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Training</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Tribal Affairs</a:t>
            </a:r>
            <a:endParaRPr sz="2200" dirty="0">
              <a:solidFill>
                <a:srgbClr val="19346B"/>
              </a:solidFill>
              <a:latin typeface="Trebuchet MS"/>
              <a:ea typeface="Trebuchet MS"/>
              <a:cs typeface="Trebuchet MS"/>
              <a:sym typeface="Trebuchet MS"/>
            </a:endParaRPr>
          </a:p>
          <a:p>
            <a:pPr marL="349250" lvl="0" indent="-34925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Uniformed Services</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Universities &amp; Colleges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Weather</a:t>
            </a:r>
            <a:endParaRPr sz="1800" dirty="0">
              <a:solidFill>
                <a:srgbClr val="19346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549275" y="107576"/>
            <a:ext cx="8042400" cy="1337100"/>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venir"/>
              <a:buNone/>
            </a:pPr>
            <a:r>
              <a:rPr lang="en-US">
                <a:latin typeface="Avenir"/>
                <a:ea typeface="Avenir"/>
                <a:cs typeface="Avenir"/>
                <a:sym typeface="Avenir"/>
              </a:rPr>
              <a:t>USA Commissions</a:t>
            </a:r>
            <a:endParaRPr/>
          </a:p>
        </p:txBody>
      </p:sp>
      <p:sp>
        <p:nvSpPr>
          <p:cNvPr id="203" name="Google Shape;203;p12"/>
          <p:cNvSpPr txBox="1">
            <a:spLocks noGrp="1"/>
          </p:cNvSpPr>
          <p:nvPr>
            <p:ph type="body" idx="1"/>
          </p:nvPr>
        </p:nvSpPr>
        <p:spPr>
          <a:xfrm>
            <a:off x="0" y="1444676"/>
            <a:ext cx="9144000" cy="4343400"/>
          </a:xfrm>
          <a:prstGeom prst="rect">
            <a:avLst/>
          </a:prstGeom>
          <a:noFill/>
          <a:ln>
            <a:noFill/>
          </a:ln>
        </p:spPr>
        <p:txBody>
          <a:bodyPr spcFirstLastPara="1" wrap="square" lIns="91425" tIns="45700" rIns="91425" bIns="45700" numCol="1" anchor="t" anchorCtr="0">
            <a:noAutofit/>
          </a:bodyPr>
          <a:lstStyle/>
          <a:p>
            <a:pPr marL="202565" indent="0" algn="ctr">
              <a:lnSpc>
                <a:spcPct val="115000"/>
              </a:lnSpc>
              <a:spcBef>
                <a:spcPts val="0"/>
              </a:spcBef>
              <a:buClr>
                <a:srgbClr val="19346B"/>
              </a:buClr>
              <a:buSzPts val="3190"/>
              <a:buNone/>
            </a:pPr>
            <a:endParaRPr sz="2900" dirty="0">
              <a:solidFill>
                <a:srgbClr val="19346B"/>
              </a:solidFill>
              <a:latin typeface="Trebuchet MS"/>
              <a:ea typeface="Trebuchet MS"/>
              <a:cs typeface="Trebuchet MS"/>
              <a:sym typeface="Trebuchet MS"/>
            </a:endParaRPr>
          </a:p>
          <a:p>
            <a:pPr marL="38100" lvl="0" indent="0" algn="ctr" rtl="0">
              <a:lnSpc>
                <a:spcPct val="120000"/>
              </a:lnSpc>
              <a:spcBef>
                <a:spcPts val="2000"/>
              </a:spcBef>
              <a:spcAft>
                <a:spcPts val="0"/>
              </a:spcAft>
              <a:buClr>
                <a:srgbClr val="19346B"/>
              </a:buClr>
              <a:buSzPts val="2260"/>
              <a:buNone/>
            </a:pPr>
            <a:r>
              <a:rPr lang="en-US" sz="3600" dirty="0">
                <a:solidFill>
                  <a:srgbClr val="19346B"/>
                </a:solidFill>
                <a:latin typeface="Trebuchet MS"/>
                <a:ea typeface="Trebuchet MS"/>
                <a:cs typeface="Trebuchet MS"/>
                <a:sym typeface="Trebuchet MS"/>
              </a:rPr>
              <a:t>Certification</a:t>
            </a:r>
            <a:endParaRPr sz="3600" dirty="0">
              <a:solidFill>
                <a:srgbClr val="19346B"/>
              </a:solidFill>
              <a:latin typeface="Trebuchet MS"/>
              <a:ea typeface="Trebuchet MS"/>
              <a:cs typeface="Trebuchet MS"/>
              <a:sym typeface="Trebuchet MS"/>
            </a:endParaRPr>
          </a:p>
          <a:p>
            <a:pPr marL="38100" lvl="0" indent="0" algn="ctr" rtl="0">
              <a:lnSpc>
                <a:spcPct val="120000"/>
              </a:lnSpc>
              <a:spcBef>
                <a:spcPts val="2000"/>
              </a:spcBef>
              <a:spcAft>
                <a:spcPts val="0"/>
              </a:spcAft>
              <a:buClr>
                <a:srgbClr val="19346B"/>
              </a:buClr>
              <a:buSzPts val="2260"/>
              <a:buNone/>
            </a:pPr>
            <a:r>
              <a:rPr lang="en-US" sz="3600" dirty="0">
                <a:solidFill>
                  <a:srgbClr val="19346B"/>
                </a:solidFill>
                <a:latin typeface="Trebuchet MS"/>
                <a:ea typeface="Trebuchet MS"/>
                <a:cs typeface="Trebuchet MS"/>
                <a:sym typeface="Trebuchet MS"/>
              </a:rPr>
              <a:t>Scholarship</a:t>
            </a:r>
            <a:endParaRPr sz="3600" dirty="0">
              <a:solidFill>
                <a:srgbClr val="19346B"/>
              </a:solidFill>
              <a:latin typeface="Trebuchet MS"/>
              <a:ea typeface="Trebuchet MS"/>
              <a:cs typeface="Trebuchet MS"/>
              <a:sym typeface="Trebuchet MS"/>
            </a:endParaRPr>
          </a:p>
          <a:p>
            <a:pPr marL="0" indent="0" algn="ctr">
              <a:lnSpc>
                <a:spcPct val="120000"/>
              </a:lnSpc>
              <a:buSzPts val="2750"/>
              <a:buNone/>
            </a:pPr>
            <a:endParaRPr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531489" y="-152400"/>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Connect with IAEM</a:t>
            </a:r>
            <a:endParaRPr dirty="0"/>
          </a:p>
        </p:txBody>
      </p:sp>
      <p:sp>
        <p:nvSpPr>
          <p:cNvPr id="210" name="Google Shape;210;p13"/>
          <p:cNvSpPr txBox="1">
            <a:spLocks noGrp="1"/>
          </p:cNvSpPr>
          <p:nvPr>
            <p:ph type="body" idx="1"/>
          </p:nvPr>
        </p:nvSpPr>
        <p:spPr>
          <a:xfrm>
            <a:off x="550862" y="1524000"/>
            <a:ext cx="8042276" cy="4952999"/>
          </a:xfrm>
          <a:prstGeom prst="rect">
            <a:avLst/>
          </a:prstGeom>
          <a:noFill/>
          <a:ln>
            <a:noFill/>
          </a:ln>
        </p:spPr>
        <p:txBody>
          <a:bodyPr spcFirstLastPara="1" wrap="square" lIns="91425" tIns="45700" rIns="91425" bIns="45700" numCol="1" anchor="t" anchorCtr="0">
            <a:noAutofit/>
          </a:bodyPr>
          <a:lstStyle/>
          <a:p>
            <a:pPr marL="349250" lvl="0" indent="-349250" algn="l" rtl="0">
              <a:spcBef>
                <a:spcPts val="0"/>
              </a:spcBef>
              <a:spcAft>
                <a:spcPts val="0"/>
              </a:spcAft>
              <a:buClr>
                <a:srgbClr val="595959"/>
              </a:buClr>
              <a:buSzPts val="2310"/>
              <a:buFont typeface="Arial"/>
              <a:buChar char="•"/>
            </a:pPr>
            <a:r>
              <a:rPr lang="en-US" sz="2100" dirty="0"/>
              <a:t>IAEM Webinars — </a:t>
            </a:r>
            <a:r>
              <a:rPr lang="en-US" sz="2100" u="sng" dirty="0">
                <a:solidFill>
                  <a:schemeClr val="hlink"/>
                </a:solidFill>
                <a:hlinkClick r:id="rId3"/>
              </a:rPr>
              <a:t>https://www.iaem.org/Events/IAEM-Webinars</a:t>
            </a:r>
            <a:endParaRPr sz="2100" dirty="0"/>
          </a:p>
          <a:p>
            <a:pPr marL="349250" lvl="0" indent="-349250" algn="l" rtl="0">
              <a:spcBef>
                <a:spcPts val="2000"/>
              </a:spcBef>
              <a:spcAft>
                <a:spcPts val="0"/>
              </a:spcAft>
              <a:buClr>
                <a:srgbClr val="595959"/>
              </a:buClr>
              <a:buSzPts val="2310"/>
              <a:buFont typeface="Arial"/>
              <a:buChar char="•"/>
            </a:pPr>
            <a:r>
              <a:rPr lang="en-US" sz="2100" dirty="0"/>
              <a:t>IAEM website — </a:t>
            </a:r>
            <a:r>
              <a:rPr lang="en-US" sz="2100" u="sng" dirty="0">
                <a:solidFill>
                  <a:schemeClr val="hlink"/>
                </a:solidFill>
                <a:hlinkClick r:id="rId4"/>
              </a:rPr>
              <a:t>https://www.iaem.org/</a:t>
            </a:r>
            <a:endParaRPr sz="2100" dirty="0"/>
          </a:p>
          <a:p>
            <a:pPr marL="349250" lvl="0" indent="-349250" algn="l" rtl="0">
              <a:spcBef>
                <a:spcPts val="2000"/>
              </a:spcBef>
              <a:spcAft>
                <a:spcPts val="0"/>
              </a:spcAft>
              <a:buClr>
                <a:srgbClr val="595959"/>
              </a:buClr>
              <a:buSzPts val="2310"/>
              <a:buFont typeface="Arial"/>
              <a:buChar char="•"/>
            </a:pPr>
            <a:r>
              <a:rPr lang="en-US" sz="2100" dirty="0"/>
              <a:t>IAEM Conference — </a:t>
            </a:r>
            <a:r>
              <a:rPr lang="en-US" sz="2100" u="sng" dirty="0">
                <a:solidFill>
                  <a:schemeClr val="hlink"/>
                </a:solidFill>
                <a:hlinkClick r:id="rId5"/>
              </a:rPr>
              <a:t>https://www.iaem.org/usconf/</a:t>
            </a:r>
            <a:endParaRPr lang="en-US" sz="2100" u="sng" dirty="0">
              <a:solidFill>
                <a:schemeClr val="hlink"/>
              </a:solidFill>
            </a:endParaRPr>
          </a:p>
          <a:p>
            <a:pPr marL="349250" lvl="0" indent="-349250">
              <a:buClr>
                <a:srgbClr val="595959"/>
              </a:buClr>
              <a:buSzPts val="2310"/>
              <a:buFont typeface="Arial"/>
              <a:buChar char="•"/>
            </a:pPr>
            <a:r>
              <a:rPr lang="en-US" sz="2100" dirty="0"/>
              <a:t>IAEM Certification — </a:t>
            </a:r>
            <a:r>
              <a:rPr lang="en-US" sz="2100" dirty="0">
                <a:hlinkClick r:id="rId6"/>
              </a:rPr>
              <a:t>https://</a:t>
            </a:r>
            <a:r>
              <a:rPr lang="en-US" sz="2100" dirty="0" err="1">
                <a:hlinkClick r:id="rId6"/>
              </a:rPr>
              <a:t>www.iaem.org</a:t>
            </a:r>
            <a:r>
              <a:rPr lang="en-US" sz="2100" dirty="0">
                <a:hlinkClick r:id="rId6"/>
              </a:rPr>
              <a:t>/get-certified </a:t>
            </a:r>
            <a:endParaRPr lang="en-US" sz="2100" dirty="0"/>
          </a:p>
          <a:p>
            <a:pPr marL="349250" lvl="0" indent="-349250">
              <a:buClr>
                <a:srgbClr val="595959"/>
              </a:buClr>
              <a:buSzPts val="2310"/>
              <a:buFont typeface="Arial"/>
              <a:buChar char="•"/>
            </a:pPr>
            <a:r>
              <a:rPr lang="en-US" sz="2100" dirty="0"/>
              <a:t>Facebook, LinkedIn, YouTube, Twitter, and discussion boards</a:t>
            </a:r>
            <a:endParaRPr dirty="0"/>
          </a:p>
          <a:p>
            <a:pPr marL="349250" lvl="0" indent="-349250" algn="l" rtl="0">
              <a:spcBef>
                <a:spcPts val="2000"/>
              </a:spcBef>
              <a:spcAft>
                <a:spcPts val="0"/>
              </a:spcAft>
              <a:buClr>
                <a:srgbClr val="595959"/>
              </a:buClr>
              <a:buSzPts val="2310"/>
              <a:buFont typeface="Arial"/>
              <a:buChar char="•"/>
            </a:pPr>
            <a:r>
              <a:rPr lang="en-US" sz="2100" dirty="0"/>
              <a:t>IAEM Dispatch — </a:t>
            </a:r>
            <a:r>
              <a:rPr lang="en-US" sz="2100" u="sng" dirty="0">
                <a:solidFill>
                  <a:schemeClr val="hlink"/>
                </a:solidFill>
                <a:hlinkClick r:id="rId7"/>
              </a:rPr>
              <a:t>http://iaemdispatch.com</a:t>
            </a:r>
            <a:endParaRPr sz="2100" dirty="0"/>
          </a:p>
          <a:p>
            <a:pPr marL="349250" lvl="0" indent="-349250" algn="l" rtl="0">
              <a:spcBef>
                <a:spcPts val="2000"/>
              </a:spcBef>
              <a:spcAft>
                <a:spcPts val="0"/>
              </a:spcAft>
              <a:buClr>
                <a:srgbClr val="595959"/>
              </a:buClr>
              <a:buSzPts val="2310"/>
              <a:buFont typeface="Arial"/>
              <a:buChar char="•"/>
            </a:pPr>
            <a:r>
              <a:rPr lang="en-US" sz="2100" dirty="0"/>
              <a:t>IAEM Bulletin monthly members-only newsletter — </a:t>
            </a:r>
            <a:r>
              <a:rPr lang="en-US" sz="2100" u="sng" dirty="0">
                <a:solidFill>
                  <a:schemeClr val="hlink"/>
                </a:solidFill>
                <a:hlinkClick r:id="rId8"/>
              </a:rPr>
              <a:t>http://www.iaem.org/Bulletin</a:t>
            </a:r>
            <a:r>
              <a:rPr lang="en-US" sz="2100" dirty="0"/>
              <a:t> </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err="1"/>
              <a:t>IAEMconnect</a:t>
            </a:r>
            <a:endParaRPr dirty="0"/>
          </a:p>
        </p:txBody>
      </p:sp>
      <p:sp>
        <p:nvSpPr>
          <p:cNvPr id="323" name="Google Shape;323;p29"/>
          <p:cNvSpPr txBox="1">
            <a:spLocks noGrp="1"/>
          </p:cNvSpPr>
          <p:nvPr>
            <p:ph type="body" idx="1"/>
          </p:nvPr>
        </p:nvSpPr>
        <p:spPr>
          <a:xfrm>
            <a:off x="549274" y="1564106"/>
            <a:ext cx="8442300" cy="4908884"/>
          </a:xfrm>
          <a:prstGeom prst="rect">
            <a:avLst/>
          </a:prstGeom>
          <a:noFill/>
          <a:ln>
            <a:noFill/>
          </a:ln>
        </p:spPr>
        <p:txBody>
          <a:bodyPr spcFirstLastPara="1" wrap="square" lIns="91425" tIns="45700" rIns="91425" bIns="45700" numCol="1" anchor="t" anchorCtr="0">
            <a:noAutofit/>
          </a:bodyPr>
          <a:lstStyle/>
          <a:p>
            <a:pPr marL="457200" lvl="0" indent="-374650" algn="l" rtl="0">
              <a:spcBef>
                <a:spcPts val="0"/>
              </a:spcBef>
              <a:spcAft>
                <a:spcPts val="0"/>
              </a:spcAft>
              <a:buClr>
                <a:schemeClr val="accent2"/>
              </a:buClr>
              <a:buSzPts val="2300"/>
              <a:buChar char="●"/>
            </a:pPr>
            <a:r>
              <a:rPr lang="en-US" sz="3600" dirty="0">
                <a:solidFill>
                  <a:srgbClr val="000000"/>
                </a:solidFill>
              </a:rPr>
              <a:t>IAEM members-only </a:t>
            </a:r>
            <a:r>
              <a:rPr lang="en-US" sz="3600" i="0" u="none" strike="noStrike" dirty="0">
                <a:solidFill>
                  <a:srgbClr val="000000"/>
                </a:solidFill>
              </a:rPr>
              <a:t>community </a:t>
            </a:r>
          </a:p>
          <a:p>
            <a:pPr marL="457200" lvl="0" indent="-374650" algn="l" rtl="0">
              <a:spcBef>
                <a:spcPts val="0"/>
              </a:spcBef>
              <a:spcAft>
                <a:spcPts val="0"/>
              </a:spcAft>
              <a:buClr>
                <a:schemeClr val="accent2"/>
              </a:buClr>
              <a:buSzPts val="2300"/>
              <a:buChar char="●"/>
            </a:pPr>
            <a:r>
              <a:rPr lang="en-US" sz="3600" dirty="0">
                <a:solidFill>
                  <a:srgbClr val="000000"/>
                </a:solidFill>
              </a:rPr>
              <a:t>Easy</a:t>
            </a:r>
            <a:r>
              <a:rPr lang="en-US" sz="3600" i="0" u="none" strike="noStrike" dirty="0">
                <a:solidFill>
                  <a:srgbClr val="000000"/>
                </a:solidFill>
              </a:rPr>
              <a:t> communication between members</a:t>
            </a:r>
          </a:p>
          <a:p>
            <a:pPr marL="457200" lvl="0" indent="-374650" algn="l" rtl="0">
              <a:spcBef>
                <a:spcPts val="0"/>
              </a:spcBef>
              <a:spcAft>
                <a:spcPts val="0"/>
              </a:spcAft>
              <a:buClr>
                <a:schemeClr val="accent2"/>
              </a:buClr>
              <a:buSzPts val="2300"/>
              <a:buChar char="●"/>
            </a:pPr>
            <a:r>
              <a:rPr lang="en-US" sz="3600" i="0" u="none" strike="noStrike" dirty="0">
                <a:solidFill>
                  <a:srgbClr val="000000"/>
                </a:solidFill>
              </a:rPr>
              <a:t>Special i</a:t>
            </a:r>
            <a:r>
              <a:rPr lang="en-US" sz="3600" dirty="0">
                <a:solidFill>
                  <a:srgbClr val="000000"/>
                </a:solidFill>
              </a:rPr>
              <a:t>nterest groups may be created quickly for urgent topics</a:t>
            </a:r>
            <a:endParaRPr lang="en-US" sz="3600" i="0" u="none" strike="noStrike" dirty="0">
              <a:solidFill>
                <a:srgbClr val="000000"/>
              </a:solidFill>
            </a:endParaRPr>
          </a:p>
          <a:p>
            <a:pPr marL="457200" lvl="0" indent="-374650" algn="l" rtl="0">
              <a:spcBef>
                <a:spcPts val="0"/>
              </a:spcBef>
              <a:spcAft>
                <a:spcPts val="0"/>
              </a:spcAft>
              <a:buClr>
                <a:schemeClr val="accent2"/>
              </a:buClr>
              <a:buSzPts val="2300"/>
              <a:buChar char="●"/>
            </a:pPr>
            <a:r>
              <a:rPr lang="en-US" sz="3600" dirty="0">
                <a:solidFill>
                  <a:srgbClr val="000000"/>
                </a:solidFill>
              </a:rPr>
              <a:t>Members share </a:t>
            </a:r>
            <a:r>
              <a:rPr lang="en-US" sz="3600" i="0" u="none" strike="noStrike" dirty="0">
                <a:solidFill>
                  <a:srgbClr val="000000"/>
                </a:solidFill>
              </a:rPr>
              <a:t>resources</a:t>
            </a:r>
          </a:p>
          <a:p>
            <a:pPr marL="457200" lvl="0" indent="-374650" algn="l" rtl="0">
              <a:spcBef>
                <a:spcPts val="0"/>
              </a:spcBef>
              <a:spcAft>
                <a:spcPts val="0"/>
              </a:spcAft>
              <a:buClr>
                <a:schemeClr val="accent2"/>
              </a:buClr>
              <a:buSzPts val="2300"/>
              <a:buChar char="●"/>
            </a:pPr>
            <a:r>
              <a:rPr lang="en-US" sz="3600" dirty="0">
                <a:solidFill>
                  <a:srgbClr val="000000"/>
                </a:solidFill>
              </a:rPr>
              <a:t>Networking and Mentorship 24/7/365 in the online community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549275" y="441107"/>
            <a:ext cx="8056563" cy="2458504"/>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6000"/>
              <a:buFont typeface="Arial"/>
              <a:buNone/>
            </a:pPr>
            <a:r>
              <a:rPr lang="en-US" sz="6000" dirty="0"/>
              <a:t>Mark Your Calendar for Learning Opportunities</a:t>
            </a:r>
            <a:endParaRPr dirty="0"/>
          </a:p>
        </p:txBody>
      </p:sp>
      <p:sp>
        <p:nvSpPr>
          <p:cNvPr id="330" name="Google Shape;330;p30"/>
          <p:cNvSpPr txBox="1"/>
          <p:nvPr/>
        </p:nvSpPr>
        <p:spPr>
          <a:xfrm>
            <a:off x="0" y="5496647"/>
            <a:ext cx="9144000" cy="1015622"/>
          </a:xfrm>
          <a:prstGeom prst="rect">
            <a:avLst/>
          </a:prstGeom>
          <a:noFill/>
          <a:ln>
            <a:noFill/>
          </a:ln>
        </p:spPr>
        <p:txBody>
          <a:bodyPr spcFirstLastPara="1" wrap="square" lIns="91425" tIns="45700" rIns="91425" bIns="45700" numCol="1" anchor="t" anchorCtr="0">
            <a:spAutoFit/>
          </a:bodyPr>
          <a:lstStyle/>
          <a:p>
            <a:pPr marL="0" marR="0" lvl="0" indent="0" algn="ctr" rtl="0">
              <a:spcBef>
                <a:spcPts val="0"/>
              </a:spcBef>
              <a:spcAft>
                <a:spcPts val="0"/>
              </a:spcAft>
              <a:buNone/>
            </a:pPr>
            <a:r>
              <a:rPr lang="en-US" sz="2000" dirty="0">
                <a:solidFill>
                  <a:srgbClr val="7F7F7F"/>
                </a:solidFill>
                <a:latin typeface="Avenir"/>
                <a:ea typeface="Avenir"/>
                <a:cs typeface="Avenir"/>
                <a:sym typeface="Avenir"/>
              </a:rPr>
              <a:t>IAEM 73</a:t>
            </a:r>
            <a:r>
              <a:rPr lang="en-US" sz="2000" baseline="30000" dirty="0">
                <a:solidFill>
                  <a:srgbClr val="7F7F7F"/>
                </a:solidFill>
                <a:latin typeface="Avenir"/>
                <a:ea typeface="Avenir"/>
                <a:cs typeface="Avenir"/>
                <a:sym typeface="Avenir"/>
              </a:rPr>
              <a:t>rd</a:t>
            </a:r>
            <a:r>
              <a:rPr lang="en-US" sz="2000" dirty="0">
                <a:solidFill>
                  <a:srgbClr val="7F7F7F"/>
                </a:solidFill>
                <a:latin typeface="Avenir"/>
                <a:ea typeface="Avenir"/>
                <a:cs typeface="Avenir"/>
                <a:sym typeface="Avenir"/>
              </a:rPr>
              <a:t> Annual Conference &amp; EMEX</a:t>
            </a:r>
            <a:endParaRPr dirty="0"/>
          </a:p>
          <a:p>
            <a:pPr marL="0" marR="0" lvl="0" indent="0" algn="ctr" rtl="0">
              <a:spcBef>
                <a:spcPts val="0"/>
              </a:spcBef>
              <a:spcAft>
                <a:spcPts val="0"/>
              </a:spcAft>
              <a:buNone/>
            </a:pPr>
            <a:r>
              <a:rPr lang="en-US" sz="2000" dirty="0">
                <a:solidFill>
                  <a:srgbClr val="7F7F7F"/>
                </a:solidFill>
                <a:latin typeface="Avenir"/>
                <a:ea typeface="Avenir"/>
                <a:cs typeface="Avenir"/>
                <a:sym typeface="Avenir"/>
              </a:rPr>
              <a:t>Louisville, Kentucky</a:t>
            </a:r>
            <a:endParaRPr dirty="0"/>
          </a:p>
          <a:p>
            <a:pPr marL="0" marR="0" lvl="0" indent="0" algn="ctr" rtl="0">
              <a:spcBef>
                <a:spcPts val="0"/>
              </a:spcBef>
              <a:spcAft>
                <a:spcPts val="0"/>
              </a:spcAft>
              <a:buNone/>
            </a:pPr>
            <a:r>
              <a:rPr lang="en-US" sz="2000" dirty="0">
                <a:solidFill>
                  <a:srgbClr val="7F7F7F"/>
                </a:solidFill>
                <a:latin typeface="Avenir"/>
                <a:ea typeface="Avenir"/>
                <a:cs typeface="Avenir"/>
                <a:sym typeface="Avenir"/>
              </a:rPr>
              <a:t>November 14-20, 2025</a:t>
            </a:r>
            <a:endParaRPr dirty="0"/>
          </a:p>
        </p:txBody>
      </p:sp>
      <p:pic>
        <p:nvPicPr>
          <p:cNvPr id="3" name="Picture 2" descr="A logo on a white background&#10;&#10;AI-generated content may be incorrect.">
            <a:extLst>
              <a:ext uri="{FF2B5EF4-FFF2-40B4-BE49-F238E27FC236}">
                <a16:creationId xmlns:a16="http://schemas.microsoft.com/office/drawing/2014/main" id="{5D75B518-700A-B9E2-C199-B6B09DFA32C8}"/>
              </a:ext>
            </a:extLst>
          </p:cNvPr>
          <p:cNvPicPr>
            <a:picLocks noChangeAspect="1"/>
          </p:cNvPicPr>
          <p:nvPr/>
        </p:nvPicPr>
        <p:blipFill>
          <a:blip r:embed="rId3"/>
          <a:stretch>
            <a:fillRect/>
          </a:stretch>
        </p:blipFill>
        <p:spPr>
          <a:xfrm>
            <a:off x="2438400" y="2960565"/>
            <a:ext cx="4730750" cy="24751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534035" y="-422557"/>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Our Advocacy</a:t>
            </a:r>
            <a:endParaRPr dirty="0"/>
          </a:p>
        </p:txBody>
      </p:sp>
      <p:sp>
        <p:nvSpPr>
          <p:cNvPr id="217" name="Google Shape;217;p14"/>
          <p:cNvSpPr txBox="1">
            <a:spLocks noGrp="1"/>
          </p:cNvSpPr>
          <p:nvPr>
            <p:ph type="body" idx="1"/>
          </p:nvPr>
        </p:nvSpPr>
        <p:spPr>
          <a:xfrm>
            <a:off x="534035" y="944879"/>
            <a:ext cx="8042276" cy="4343400"/>
          </a:xfrm>
          <a:prstGeom prst="rect">
            <a:avLst/>
          </a:prstGeom>
          <a:noFill/>
          <a:ln>
            <a:noFill/>
          </a:ln>
        </p:spPr>
        <p:txBody>
          <a:bodyPr spcFirstLastPara="1" wrap="square" lIns="91425" tIns="45700" rIns="91425" bIns="45700" numCol="1" anchor="t" anchorCtr="0">
            <a:noAutofit/>
          </a:bodyPr>
          <a:lstStyle/>
          <a:p>
            <a:pPr marL="349250" lvl="0" indent="-349250" algn="l" rtl="0">
              <a:spcBef>
                <a:spcPts val="0"/>
              </a:spcBef>
              <a:spcAft>
                <a:spcPts val="0"/>
              </a:spcAft>
              <a:buSzPts val="2200"/>
              <a:buFont typeface="Wingdings" pitchFamily="2" charset="2"/>
              <a:buChar char="§"/>
            </a:pPr>
            <a:r>
              <a:rPr lang="en-US" sz="2000" dirty="0"/>
              <a:t>Maintain a baseline appropriation level for EMPG at $355 million per year</a:t>
            </a:r>
            <a:endParaRPr dirty="0"/>
          </a:p>
          <a:p>
            <a:pPr marL="349250" lvl="0" indent="-349250" algn="l" rtl="0">
              <a:spcBef>
                <a:spcPts val="2000"/>
              </a:spcBef>
              <a:spcAft>
                <a:spcPts val="0"/>
              </a:spcAft>
              <a:buSzPts val="2200"/>
              <a:buFont typeface="Wingdings" pitchFamily="2" charset="2"/>
              <a:buChar char="§"/>
            </a:pPr>
            <a:r>
              <a:rPr lang="en-US" sz="2000" dirty="0"/>
              <a:t>Secure additional funding for CEM and EMAP </a:t>
            </a:r>
            <a:endParaRPr dirty="0"/>
          </a:p>
          <a:p>
            <a:pPr marL="349250" lvl="0" indent="-349250" algn="l" rtl="0">
              <a:spcBef>
                <a:spcPts val="2000"/>
              </a:spcBef>
              <a:spcAft>
                <a:spcPts val="0"/>
              </a:spcAft>
              <a:buSzPts val="2200"/>
              <a:buFont typeface="Wingdings" pitchFamily="2" charset="2"/>
              <a:buChar char="§"/>
            </a:pPr>
            <a:r>
              <a:rPr lang="en-US" sz="2000" dirty="0"/>
              <a:t>Maintain baseline appropriation levels for all of FEMA’s Preparedness Grant Programs</a:t>
            </a:r>
          </a:p>
          <a:p>
            <a:pPr marL="349250" lvl="0" indent="-349250" algn="l" rtl="0">
              <a:spcBef>
                <a:spcPts val="2000"/>
              </a:spcBef>
              <a:spcAft>
                <a:spcPts val="0"/>
              </a:spcAft>
              <a:buSzPts val="2200"/>
              <a:buFont typeface="Wingdings" pitchFamily="2" charset="2"/>
              <a:buChar char="§"/>
            </a:pPr>
            <a:r>
              <a:rPr lang="en-US" sz="2000" dirty="0"/>
              <a:t>Support the Disaster Modernization Act and Disaster Survivor Fairness Act</a:t>
            </a:r>
          </a:p>
          <a:p>
            <a:pPr marL="349250" lvl="0" indent="-349250" algn="l" rtl="0">
              <a:spcBef>
                <a:spcPts val="2000"/>
              </a:spcBef>
              <a:spcAft>
                <a:spcPts val="0"/>
              </a:spcAft>
              <a:buSzPts val="2200"/>
              <a:buFont typeface="Wingdings" pitchFamily="2" charset="2"/>
              <a:buChar char="§"/>
            </a:pPr>
            <a:r>
              <a:rPr lang="en-US" sz="2000" dirty="0"/>
              <a:t>Provide meaningful input to the FEMA Review Council on the future of FEMA</a:t>
            </a:r>
          </a:p>
          <a:p>
            <a:pPr marL="349250" lvl="0" indent="-349250" algn="l" rtl="0">
              <a:spcBef>
                <a:spcPts val="2000"/>
              </a:spcBef>
              <a:spcAft>
                <a:spcPts val="0"/>
              </a:spcAft>
              <a:buSzPts val="2200"/>
              <a:buFont typeface="Wingdings" pitchFamily="2" charset="2"/>
              <a:buChar char="§"/>
            </a:pPr>
            <a:r>
              <a:rPr lang="en-US" sz="2000" dirty="0"/>
              <a:t>Work with other groups to highlight the importance of emergency management by launching National Emergency Management Awareness Month in August 2025</a:t>
            </a:r>
          </a:p>
          <a:p>
            <a:pPr marL="349250" lvl="0" indent="-349250" algn="l" rtl="0">
              <a:spcBef>
                <a:spcPts val="2000"/>
              </a:spcBef>
              <a:spcAft>
                <a:spcPts val="0"/>
              </a:spcAft>
              <a:buSzPts val="2200"/>
              <a:buFont typeface="Wingdings" pitchFamily="2" charset="2"/>
              <a:buChar cha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549275" y="245921"/>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000"/>
              <a:buFont typeface="Arial"/>
              <a:buNone/>
            </a:pPr>
            <a:r>
              <a:rPr lang="en-US" sz="4000" dirty="0"/>
              <a:t>Advancing our Profession Through Standards</a:t>
            </a:r>
            <a:endParaRPr dirty="0"/>
          </a:p>
        </p:txBody>
      </p:sp>
      <p:sp>
        <p:nvSpPr>
          <p:cNvPr id="224" name="Google Shape;224;p15"/>
          <p:cNvSpPr txBox="1">
            <a:spLocks noGrp="1"/>
          </p:cNvSpPr>
          <p:nvPr>
            <p:ph type="body" idx="1"/>
          </p:nvPr>
        </p:nvSpPr>
        <p:spPr>
          <a:xfrm>
            <a:off x="549275" y="1905000"/>
            <a:ext cx="8042276" cy="4343400"/>
          </a:xfrm>
          <a:prstGeom prst="rect">
            <a:avLst/>
          </a:prstGeom>
          <a:noFill/>
          <a:ln>
            <a:noFill/>
          </a:ln>
        </p:spPr>
        <p:txBody>
          <a:bodyPr spcFirstLastPara="1" wrap="square" lIns="91425" tIns="45700" rIns="91425" bIns="45700" numCol="1" anchor="t" anchorCtr="0">
            <a:normAutofit/>
          </a:bodyPr>
          <a:lstStyle/>
          <a:p>
            <a:pPr marL="349250" lvl="0" indent="-342900" algn="l" rtl="0">
              <a:lnSpc>
                <a:spcPct val="110000"/>
              </a:lnSpc>
              <a:spcBef>
                <a:spcPts val="0"/>
              </a:spcBef>
              <a:spcAft>
                <a:spcPts val="0"/>
              </a:spcAft>
              <a:buClr>
                <a:srgbClr val="595959"/>
              </a:buClr>
              <a:buSzPts val="3080"/>
              <a:buFont typeface="Arial"/>
              <a:buChar char="•"/>
            </a:pPr>
            <a:r>
              <a:rPr lang="en-US" sz="2800" dirty="0">
                <a:latin typeface="Avenir"/>
                <a:ea typeface="Avenir"/>
                <a:cs typeface="Avenir"/>
                <a:sym typeface="Avenir"/>
              </a:rPr>
              <a:t>AEM/CEM: IAEM offers a certification program for </a:t>
            </a:r>
            <a:r>
              <a:rPr lang="en-US" sz="2800" u="sng" dirty="0">
                <a:latin typeface="Avenir"/>
                <a:ea typeface="Avenir"/>
                <a:cs typeface="Avenir"/>
                <a:sym typeface="Avenir"/>
              </a:rPr>
              <a:t>individuals</a:t>
            </a:r>
            <a:r>
              <a:rPr lang="en-US" sz="2800" dirty="0">
                <a:latin typeface="Avenir"/>
                <a:ea typeface="Avenir"/>
                <a:cs typeface="Avenir"/>
                <a:sym typeface="Avenir"/>
              </a:rPr>
              <a:t>, the Certified Emergency Manager (CEM) &amp; Associate Emergency Manager (AEM) program.</a:t>
            </a:r>
            <a:endParaRPr dirty="0"/>
          </a:p>
          <a:p>
            <a:pPr marL="349250" lvl="0" indent="-147320" algn="l" rtl="0">
              <a:lnSpc>
                <a:spcPct val="110000"/>
              </a:lnSpc>
              <a:spcBef>
                <a:spcPts val="0"/>
              </a:spcBef>
              <a:spcAft>
                <a:spcPts val="0"/>
              </a:spcAft>
              <a:buClr>
                <a:srgbClr val="595959"/>
              </a:buClr>
              <a:buSzPts val="3080"/>
              <a:buFont typeface="Arial"/>
              <a:buNone/>
            </a:pPr>
            <a:endParaRPr sz="2800" dirty="0">
              <a:latin typeface="Avenir"/>
              <a:ea typeface="Avenir"/>
              <a:cs typeface="Avenir"/>
              <a:sym typeface="Avenir"/>
            </a:endParaRPr>
          </a:p>
          <a:p>
            <a:pPr marL="349250" lvl="0" indent="-342900" algn="l" rtl="0">
              <a:lnSpc>
                <a:spcPct val="110000"/>
              </a:lnSpc>
              <a:spcBef>
                <a:spcPts val="0"/>
              </a:spcBef>
              <a:spcAft>
                <a:spcPts val="0"/>
              </a:spcAft>
              <a:buClr>
                <a:srgbClr val="595959"/>
              </a:buClr>
              <a:buSzPts val="3080"/>
              <a:buFont typeface="Arial"/>
              <a:buChar char="•"/>
            </a:pPr>
            <a:r>
              <a:rPr lang="en-US" sz="2800" dirty="0">
                <a:latin typeface="Avenir"/>
                <a:ea typeface="Avenir"/>
                <a:cs typeface="Avenir"/>
                <a:sym typeface="Avenir"/>
              </a:rPr>
              <a:t>EMAP: IAEM, along with NEMA, supports the Emergency Management Accreditation Program (EMAP) which supports accreditation of EM </a:t>
            </a:r>
            <a:r>
              <a:rPr lang="en-US" sz="2800" u="sng" dirty="0">
                <a:latin typeface="Avenir"/>
                <a:ea typeface="Avenir"/>
                <a:cs typeface="Avenir"/>
                <a:sym typeface="Avenir"/>
              </a:rPr>
              <a:t>programs</a:t>
            </a:r>
            <a:r>
              <a:rPr lang="en-US" sz="2800" dirty="0">
                <a:latin typeface="Avenir"/>
                <a:ea typeface="Avenir"/>
                <a:cs typeface="Avenir"/>
                <a:sym typeface="Avenir"/>
              </a:rPr>
              <a:t>. </a:t>
            </a:r>
            <a:r>
              <a:rPr lang="en-US" sz="2800" dirty="0">
                <a:solidFill>
                  <a:schemeClr val="dk2"/>
                </a:solidFill>
                <a:latin typeface="Avenir"/>
                <a:ea typeface="Avenir"/>
                <a:cs typeface="Avenir"/>
                <a:sym typeface="Avenir"/>
              </a:rPr>
              <a:t> </a:t>
            </a:r>
            <a:endParaRPr dirty="0"/>
          </a:p>
          <a:p>
            <a:pPr marL="349250" lvl="0" indent="-181610" algn="l" rtl="0">
              <a:lnSpc>
                <a:spcPct val="90000"/>
              </a:lnSpc>
              <a:spcBef>
                <a:spcPts val="1200"/>
              </a:spcBef>
              <a:spcAft>
                <a:spcPts val="0"/>
              </a:spcAft>
              <a:buClr>
                <a:srgbClr val="595959"/>
              </a:buClr>
              <a:buSzPts val="2640"/>
              <a:buFont typeface="Arial"/>
              <a:buNone/>
            </a:pPr>
            <a:endParaRPr sz="2400" dirty="0">
              <a:latin typeface="Gill Sans"/>
              <a:ea typeface="Gill Sans"/>
              <a:cs typeface="Gill Sans"/>
              <a:sym typeface="Gill Sans"/>
            </a:endParaRPr>
          </a:p>
          <a:p>
            <a:pPr marL="349250" marR="0" lvl="0" indent="-196850" algn="l" rtl="0">
              <a:lnSpc>
                <a:spcPct val="90000"/>
              </a:lnSpc>
              <a:spcBef>
                <a:spcPts val="1200"/>
              </a:spcBef>
              <a:spcAft>
                <a:spcPts val="0"/>
              </a:spcAft>
              <a:buClr>
                <a:srgbClr val="595959"/>
              </a:buClr>
              <a:buSzPts val="2400"/>
              <a:buFont typeface="Arial"/>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525462" y="381000"/>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000"/>
              <a:buFont typeface="Arial"/>
              <a:buNone/>
            </a:pPr>
            <a:r>
              <a:rPr lang="en-US" sz="4000" dirty="0"/>
              <a:t>Emergency Management Accreditation Program</a:t>
            </a:r>
            <a:endParaRPr dirty="0"/>
          </a:p>
        </p:txBody>
      </p:sp>
      <p:sp>
        <p:nvSpPr>
          <p:cNvPr id="231" name="Google Shape;231;p16"/>
          <p:cNvSpPr txBox="1">
            <a:spLocks noGrp="1"/>
          </p:cNvSpPr>
          <p:nvPr>
            <p:ph type="body" idx="1"/>
          </p:nvPr>
        </p:nvSpPr>
        <p:spPr>
          <a:xfrm>
            <a:off x="549275" y="1981200"/>
            <a:ext cx="8042276" cy="4343400"/>
          </a:xfrm>
          <a:prstGeom prst="rect">
            <a:avLst/>
          </a:prstGeom>
          <a:noFill/>
          <a:ln>
            <a:noFill/>
          </a:ln>
        </p:spPr>
        <p:txBody>
          <a:bodyPr spcFirstLastPara="1" wrap="square" lIns="91425" tIns="45700" rIns="91425" bIns="45700" numCol="1" anchor="t" anchorCtr="0">
            <a:normAutofit fontScale="85000" lnSpcReduction="20000"/>
          </a:bodyPr>
          <a:lstStyle/>
          <a:p>
            <a:pPr marL="349250" lvl="0" indent="-349250" algn="l" rtl="0">
              <a:spcBef>
                <a:spcPts val="0"/>
              </a:spcBef>
              <a:spcAft>
                <a:spcPts val="0"/>
              </a:spcAft>
              <a:buClr>
                <a:srgbClr val="595959"/>
              </a:buClr>
              <a:buSzPct val="110000"/>
              <a:buFont typeface="Arial"/>
              <a:buChar char="•"/>
            </a:pPr>
            <a:r>
              <a:rPr lang="en-US" dirty="0"/>
              <a:t>The design facilitates determination of compliance with a collaboratively developed set of Standards called the </a:t>
            </a:r>
            <a:r>
              <a:rPr lang="en-US" i="1" dirty="0"/>
              <a:t>Emergency Management Standard</a:t>
            </a:r>
            <a:r>
              <a:rPr lang="en-US" dirty="0"/>
              <a:t>.  </a:t>
            </a:r>
            <a:endParaRPr dirty="0"/>
          </a:p>
          <a:p>
            <a:pPr marL="349250" lvl="0" indent="-349250" algn="l" rtl="0">
              <a:spcBef>
                <a:spcPts val="2000"/>
              </a:spcBef>
              <a:spcAft>
                <a:spcPts val="0"/>
              </a:spcAft>
              <a:buClr>
                <a:srgbClr val="595959"/>
              </a:buClr>
              <a:buSzPct val="110000"/>
              <a:buFont typeface="Arial"/>
              <a:buChar char="•"/>
            </a:pPr>
            <a:r>
              <a:rPr lang="en-US" dirty="0"/>
              <a:t>A voluntary, non-governmental process of self-assessment, documentation, and external independent peer review with the focus to evaluate, enhance, and recognize Program sustainable qualities. </a:t>
            </a:r>
            <a:endParaRPr dirty="0"/>
          </a:p>
          <a:p>
            <a:pPr marL="349250" lvl="0" indent="-349250" algn="l" rtl="0">
              <a:spcBef>
                <a:spcPts val="2000"/>
              </a:spcBef>
              <a:spcAft>
                <a:spcPts val="0"/>
              </a:spcAft>
              <a:buClr>
                <a:srgbClr val="595959"/>
              </a:buClr>
              <a:buSzPct val="110000"/>
              <a:buFont typeface="Arial"/>
              <a:buChar char="•"/>
            </a:pPr>
            <a:r>
              <a:rPr lang="en-US" dirty="0"/>
              <a:t>The intent is to improve Program capabilities and increase professionalism. </a:t>
            </a:r>
            <a:endParaRPr dirty="0"/>
          </a:p>
          <a:p>
            <a:pPr marL="349250" lvl="0" indent="-349250" algn="l" rtl="0">
              <a:spcBef>
                <a:spcPts val="2000"/>
              </a:spcBef>
              <a:spcAft>
                <a:spcPts val="0"/>
              </a:spcAft>
              <a:buClr>
                <a:srgbClr val="595959"/>
              </a:buClr>
              <a:buSzPct val="110000"/>
              <a:buFont typeface="Arial"/>
              <a:buChar char="•"/>
            </a:pPr>
            <a:r>
              <a:rPr lang="en-US" dirty="0"/>
              <a:t>Accreditation evaluates an Emergency Management program’s organization, resources, plans, and capabilities against current Standards to increase effectiveness in protecting the lives and property of the people it serves.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549275" y="257953"/>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Certification: Advancing Our Profession</a:t>
            </a:r>
            <a:endParaRPr dirty="0"/>
          </a:p>
        </p:txBody>
      </p:sp>
      <p:sp>
        <p:nvSpPr>
          <p:cNvPr id="238" name="Google Shape;238;p1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lnSpcReduction="10000"/>
          </a:bodyPr>
          <a:lstStyle/>
          <a:p>
            <a:pPr marL="349250" lvl="0" indent="-349250" algn="l" rtl="0">
              <a:lnSpc>
                <a:spcPct val="150000"/>
              </a:lnSpc>
              <a:spcBef>
                <a:spcPts val="0"/>
              </a:spcBef>
              <a:spcAft>
                <a:spcPts val="0"/>
              </a:spcAft>
              <a:buClr>
                <a:srgbClr val="595959"/>
              </a:buClr>
              <a:buSzPts val="2640"/>
              <a:buFont typeface="Arial"/>
              <a:buChar char="•"/>
            </a:pPr>
            <a:r>
              <a:rPr lang="en-US" dirty="0"/>
              <a:t>In 1993 IAEM created the internationally recognized Certified Emergency Manager (CEM®) program.</a:t>
            </a:r>
            <a:endParaRPr dirty="0"/>
          </a:p>
          <a:p>
            <a:pPr marL="349250" lvl="0" indent="-349250" algn="l" rtl="0">
              <a:lnSpc>
                <a:spcPct val="150000"/>
              </a:lnSpc>
              <a:spcBef>
                <a:spcPts val="2000"/>
              </a:spcBef>
              <a:spcAft>
                <a:spcPts val="0"/>
              </a:spcAft>
              <a:buClr>
                <a:srgbClr val="595959"/>
              </a:buClr>
              <a:buSzPts val="2640"/>
              <a:buFont typeface="Arial"/>
              <a:buChar char="•"/>
            </a:pPr>
            <a:r>
              <a:rPr lang="en-US" dirty="0"/>
              <a:t>In 1997 IAEM created the internationally recognized Associate Emergency Manager (AEM®) program.</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As of </a:t>
            </a:r>
            <a:r>
              <a:rPr lang="en-US" dirty="0"/>
              <a:t>August 2025, there are 2,521 Certified Emergency Managers and 379 Associate Emergency Managers.</a:t>
            </a:r>
            <a:endParaRPr dirty="0"/>
          </a:p>
          <a:p>
            <a:pPr marL="685800" lvl="1" indent="-182880" algn="l" rtl="0">
              <a:spcBef>
                <a:spcPts val="600"/>
              </a:spcBef>
              <a:spcAft>
                <a:spcPts val="0"/>
              </a:spcAft>
              <a:buClr>
                <a:srgbClr val="595959"/>
              </a:buClr>
              <a:buSzPts val="2420"/>
              <a:buFont typeface="Arial"/>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599281" y="177660"/>
            <a:ext cx="6461125"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000"/>
              <a:buFont typeface="Arial"/>
              <a:buNone/>
            </a:pPr>
            <a:r>
              <a:rPr lang="en-US" sz="4000" dirty="0"/>
              <a:t>Purpose of IAEM’s Certification Program</a:t>
            </a:r>
            <a:endParaRPr dirty="0"/>
          </a:p>
        </p:txBody>
      </p:sp>
      <p:sp>
        <p:nvSpPr>
          <p:cNvPr id="245" name="Google Shape;245;p18"/>
          <p:cNvSpPr txBox="1">
            <a:spLocks noGrp="1"/>
          </p:cNvSpPr>
          <p:nvPr>
            <p:ph type="body" idx="1"/>
          </p:nvPr>
        </p:nvSpPr>
        <p:spPr>
          <a:xfrm>
            <a:off x="457200" y="1600200"/>
            <a:ext cx="5181600" cy="4800600"/>
          </a:xfrm>
          <a:prstGeom prst="rect">
            <a:avLst/>
          </a:prstGeom>
          <a:noFill/>
          <a:ln>
            <a:noFill/>
          </a:ln>
        </p:spPr>
        <p:txBody>
          <a:bodyPr spcFirstLastPara="1" wrap="square" lIns="91425" tIns="45700" rIns="91425" bIns="45700" numCol="1" anchor="t" anchorCtr="0">
            <a:normAutofit/>
          </a:bodyPr>
          <a:lstStyle/>
          <a:p>
            <a:pPr marL="349250" lvl="0" indent="-349250" algn="l" rtl="0">
              <a:lnSpc>
                <a:spcPct val="150000"/>
              </a:lnSpc>
              <a:spcBef>
                <a:spcPts val="0"/>
              </a:spcBef>
              <a:spcAft>
                <a:spcPts val="0"/>
              </a:spcAft>
              <a:buClr>
                <a:srgbClr val="595959"/>
              </a:buClr>
              <a:buSzPts val="2640"/>
              <a:buFont typeface="Arial"/>
              <a:buChar char="•"/>
            </a:pPr>
            <a:r>
              <a:rPr lang="en-US" dirty="0"/>
              <a:t>Elevate</a:t>
            </a:r>
            <a:r>
              <a:rPr lang="en-US" sz="2400" dirty="0"/>
              <a:t> the visibility of emergency managers.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Encourage and mandate continued professional development, education, and technical skills.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Career enhancing credential</a:t>
            </a:r>
            <a:endParaRPr dirty="0"/>
          </a:p>
        </p:txBody>
      </p:sp>
      <p:pic>
        <p:nvPicPr>
          <p:cNvPr id="246" name="Google Shape;246;p18"/>
          <p:cNvPicPr preferRelativeResize="0"/>
          <p:nvPr/>
        </p:nvPicPr>
        <p:blipFill rotWithShape="1">
          <a:blip r:embed="rId3">
            <a:alphaModFix/>
          </a:blip>
          <a:srcRect/>
          <a:stretch/>
        </p:blipFill>
        <p:spPr>
          <a:xfrm>
            <a:off x="5662613" y="1842195"/>
            <a:ext cx="2795587" cy="3796605"/>
          </a:xfrm>
          <a:prstGeom prst="rect">
            <a:avLst/>
          </a:prstGeom>
          <a:noFill/>
          <a:ln>
            <a:noFill/>
          </a:ln>
        </p:spPr>
      </p:pic>
      <p:pic>
        <p:nvPicPr>
          <p:cNvPr id="247" name="Google Shape;247;p18"/>
          <p:cNvPicPr preferRelativeResize="0"/>
          <p:nvPr/>
        </p:nvPicPr>
        <p:blipFill rotWithShape="1">
          <a:blip r:embed="rId4">
            <a:alphaModFix/>
          </a:blip>
          <a:srcRect/>
          <a:stretch/>
        </p:blipFill>
        <p:spPr>
          <a:xfrm>
            <a:off x="7010400" y="334962"/>
            <a:ext cx="1447800" cy="1265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a:t>About IAEM</a:t>
            </a:r>
            <a:endParaRPr/>
          </a:p>
        </p:txBody>
      </p:sp>
      <p:sp>
        <p:nvSpPr>
          <p:cNvPr id="107" name="Google Shape;107;p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Clr>
                <a:srgbClr val="595959"/>
              </a:buClr>
              <a:buSzPts val="2640"/>
              <a:buFont typeface="Arial"/>
              <a:buChar char="•"/>
            </a:pPr>
            <a:r>
              <a:rPr lang="en-US" sz="2400" dirty="0"/>
              <a:t>Founded in 1952</a:t>
            </a:r>
            <a:endParaRPr dirty="0"/>
          </a:p>
          <a:p>
            <a:pPr marL="349250" lvl="0" indent="-349250" algn="l" rtl="0">
              <a:spcBef>
                <a:spcPts val="2000"/>
              </a:spcBef>
              <a:spcAft>
                <a:spcPts val="0"/>
              </a:spcAft>
              <a:buClr>
                <a:srgbClr val="595959"/>
              </a:buClr>
              <a:buSzPts val="2640"/>
              <a:buFont typeface="Arial"/>
              <a:buChar char="•"/>
            </a:pPr>
            <a:r>
              <a:rPr lang="en-US" sz="2400" dirty="0"/>
              <a:t>International non-profit organization dedicated to promoting the goals of saving lives and protecting property during emergencies and disasters</a:t>
            </a:r>
            <a:endParaRPr dirty="0"/>
          </a:p>
          <a:p>
            <a:pPr marL="349250" lvl="0" indent="-349250" algn="l" rtl="0">
              <a:spcBef>
                <a:spcPts val="2000"/>
              </a:spcBef>
              <a:spcAft>
                <a:spcPts val="0"/>
              </a:spcAft>
              <a:buClr>
                <a:srgbClr val="595959"/>
              </a:buClr>
              <a:buSzPts val="2640"/>
              <a:buFont typeface="Arial"/>
              <a:buChar char="•"/>
            </a:pPr>
            <a:r>
              <a:rPr lang="en-US" dirty="0"/>
              <a:t>More than 6,000</a:t>
            </a:r>
            <a:r>
              <a:rPr lang="en-US" sz="2400" dirty="0"/>
              <a:t> members worldwide</a:t>
            </a:r>
            <a:endParaRPr dirty="0"/>
          </a:p>
          <a:p>
            <a:pPr marL="349250" lvl="0" indent="-349250" algn="l" rtl="0">
              <a:spcBef>
                <a:spcPts val="2000"/>
              </a:spcBef>
              <a:spcAft>
                <a:spcPts val="0"/>
              </a:spcAft>
              <a:buClr>
                <a:srgbClr val="595959"/>
              </a:buClr>
              <a:buSzPts val="2640"/>
              <a:buFont typeface="Arial"/>
              <a:buChar char="•"/>
            </a:pPr>
            <a:r>
              <a:rPr lang="en-US" sz="2400" dirty="0"/>
              <a:t>Practitioners at all levels of government, the military, private industry, volunteer organizations, campuses, healthcare institutions and more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550862" y="457200"/>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Areas of Expertise on CEM Commission</a:t>
            </a:r>
            <a:endParaRPr dirty="0"/>
          </a:p>
        </p:txBody>
      </p:sp>
      <p:sp>
        <p:nvSpPr>
          <p:cNvPr id="253" name="Google Shape;253;p19"/>
          <p:cNvSpPr txBox="1">
            <a:spLocks noGrp="1"/>
          </p:cNvSpPr>
          <p:nvPr>
            <p:ph type="body" idx="1"/>
          </p:nvPr>
        </p:nvSpPr>
        <p:spPr>
          <a:xfrm>
            <a:off x="522604" y="1981200"/>
            <a:ext cx="3840480" cy="2590800"/>
          </a:xfrm>
          <a:prstGeom prst="rect">
            <a:avLst/>
          </a:prstGeom>
          <a:noFill/>
          <a:ln>
            <a:noFill/>
          </a:ln>
        </p:spPr>
        <p:txBody>
          <a:bodyPr spcFirstLastPara="1" wrap="square" lIns="91425" tIns="45700" rIns="91425" bIns="45700" numCol="1" anchor="t" anchorCtr="0">
            <a:normAutofit fontScale="92500"/>
          </a:bodyPr>
          <a:lstStyle/>
          <a:p>
            <a:pPr marL="349250" lvl="0" indent="-349250" algn="l" rtl="0">
              <a:spcBef>
                <a:spcPts val="0"/>
              </a:spcBef>
              <a:spcAft>
                <a:spcPts val="0"/>
              </a:spcAft>
              <a:buClr>
                <a:srgbClr val="595959"/>
              </a:buClr>
              <a:buSzPct val="110000"/>
              <a:buFont typeface="Arial"/>
              <a:buChar char="•"/>
            </a:pPr>
            <a:r>
              <a:rPr lang="en-US" sz="2400" dirty="0"/>
              <a:t>Governmental– all levels</a:t>
            </a:r>
            <a:endParaRPr dirty="0"/>
          </a:p>
          <a:p>
            <a:pPr marL="349250" lvl="0" indent="-349250" algn="l" rtl="0">
              <a:spcBef>
                <a:spcPts val="1600"/>
              </a:spcBef>
              <a:spcAft>
                <a:spcPts val="0"/>
              </a:spcAft>
              <a:buClr>
                <a:srgbClr val="595959"/>
              </a:buClr>
              <a:buSzPct val="110000"/>
              <a:buFont typeface="Arial"/>
              <a:buChar char="•"/>
            </a:pPr>
            <a:r>
              <a:rPr lang="en-US" sz="2400" dirty="0"/>
              <a:t>Private Sector</a:t>
            </a:r>
            <a:endParaRPr dirty="0"/>
          </a:p>
          <a:p>
            <a:pPr marL="349250" lvl="0" indent="-349250" algn="l" rtl="0">
              <a:spcBef>
                <a:spcPts val="1600"/>
              </a:spcBef>
              <a:spcAft>
                <a:spcPts val="0"/>
              </a:spcAft>
              <a:buClr>
                <a:srgbClr val="595959"/>
              </a:buClr>
              <a:buSzPct val="110000"/>
              <a:buFont typeface="Arial"/>
              <a:buChar char="•"/>
            </a:pPr>
            <a:r>
              <a:rPr lang="en-US" sz="2400" dirty="0"/>
              <a:t>Military</a:t>
            </a:r>
            <a:endParaRPr dirty="0"/>
          </a:p>
          <a:p>
            <a:pPr marL="349250" lvl="0" indent="-349250" algn="l" rtl="0">
              <a:spcBef>
                <a:spcPts val="1600"/>
              </a:spcBef>
              <a:spcAft>
                <a:spcPts val="0"/>
              </a:spcAft>
              <a:buClr>
                <a:srgbClr val="595959"/>
              </a:buClr>
              <a:buSzPct val="110000"/>
              <a:buFont typeface="Arial"/>
              <a:buChar char="•"/>
            </a:pPr>
            <a:r>
              <a:rPr lang="en-US" sz="2400" dirty="0"/>
              <a:t>Not-for-Profit</a:t>
            </a:r>
            <a:endParaRPr dirty="0"/>
          </a:p>
          <a:p>
            <a:pPr marL="349250" lvl="0" indent="-349250" algn="l" rtl="0">
              <a:spcBef>
                <a:spcPts val="1600"/>
              </a:spcBef>
              <a:spcAft>
                <a:spcPts val="0"/>
              </a:spcAft>
              <a:buClr>
                <a:srgbClr val="595959"/>
              </a:buClr>
              <a:buSzPct val="110000"/>
              <a:buFont typeface="Arial"/>
              <a:buChar char="•"/>
            </a:pPr>
            <a:r>
              <a:rPr lang="en-US" sz="2400" dirty="0"/>
              <a:t>International</a:t>
            </a:r>
            <a:endParaRPr dirty="0"/>
          </a:p>
        </p:txBody>
      </p:sp>
      <p:sp>
        <p:nvSpPr>
          <p:cNvPr id="254" name="Google Shape;254;p19"/>
          <p:cNvSpPr txBox="1">
            <a:spLocks noGrp="1"/>
          </p:cNvSpPr>
          <p:nvPr>
            <p:ph type="body" idx="2"/>
          </p:nvPr>
        </p:nvSpPr>
        <p:spPr>
          <a:xfrm>
            <a:off x="4724400" y="1981200"/>
            <a:ext cx="3840480" cy="1600200"/>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Clr>
                <a:srgbClr val="595959"/>
              </a:buClr>
              <a:buSzPct val="110000"/>
              <a:buFont typeface="Arial"/>
              <a:buChar char="•"/>
            </a:pPr>
            <a:r>
              <a:rPr lang="en-US" sz="2400"/>
              <a:t>Campus Practitioners</a:t>
            </a:r>
            <a:endParaRPr/>
          </a:p>
          <a:p>
            <a:pPr marL="349250" lvl="0" indent="-349250" algn="l" rtl="0">
              <a:spcBef>
                <a:spcPts val="1600"/>
              </a:spcBef>
              <a:spcAft>
                <a:spcPts val="0"/>
              </a:spcAft>
              <a:buClr>
                <a:srgbClr val="595959"/>
              </a:buClr>
              <a:buSzPct val="110000"/>
              <a:buFont typeface="Arial"/>
              <a:buChar char="•"/>
            </a:pPr>
            <a:r>
              <a:rPr lang="en-US" sz="2400"/>
              <a:t>Academia / Educators</a:t>
            </a:r>
            <a:endParaRPr/>
          </a:p>
          <a:p>
            <a:pPr marL="349250" lvl="0" indent="-349250" algn="l" rtl="0">
              <a:spcBef>
                <a:spcPts val="1600"/>
              </a:spcBef>
              <a:spcAft>
                <a:spcPts val="0"/>
              </a:spcAft>
              <a:buClr>
                <a:srgbClr val="595959"/>
              </a:buClr>
              <a:buSzPct val="110000"/>
              <a:buFont typeface="Arial"/>
              <a:buChar char="•"/>
            </a:pPr>
            <a:r>
              <a:rPr lang="en-US" sz="2400"/>
              <a:t>Healthcare Practitioners</a:t>
            </a:r>
            <a:endParaRPr/>
          </a:p>
        </p:txBody>
      </p:sp>
      <p:pic>
        <p:nvPicPr>
          <p:cNvPr id="255" name="Google Shape;255;p19" descr="2015 Annual conference logo.pdf"/>
          <p:cNvPicPr preferRelativeResize="0"/>
          <p:nvPr/>
        </p:nvPicPr>
        <p:blipFill rotWithShape="1">
          <a:blip r:embed="rId3">
            <a:alphaModFix/>
          </a:blip>
          <a:srcRect/>
          <a:stretch/>
        </p:blipFill>
        <p:spPr>
          <a:xfrm>
            <a:off x="2758440" y="3372465"/>
            <a:ext cx="7772400" cy="3632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549275" y="457200"/>
            <a:ext cx="8042276" cy="730624"/>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400"/>
              <a:buFont typeface="Arial"/>
              <a:buNone/>
            </a:pPr>
            <a:r>
              <a:rPr lang="en-US" sz="4400" dirty="0"/>
              <a:t>Why Become an AEM or CEM?</a:t>
            </a:r>
            <a:endParaRPr dirty="0"/>
          </a:p>
        </p:txBody>
      </p:sp>
      <p:sp>
        <p:nvSpPr>
          <p:cNvPr id="262" name="Google Shape;262;p20"/>
          <p:cNvSpPr txBox="1">
            <a:spLocks noGrp="1"/>
          </p:cNvSpPr>
          <p:nvPr>
            <p:ph type="body" idx="1"/>
          </p:nvPr>
        </p:nvSpPr>
        <p:spPr>
          <a:xfrm>
            <a:off x="549275" y="1600200"/>
            <a:ext cx="8042276" cy="4648199"/>
          </a:xfrm>
          <a:prstGeom prst="rect">
            <a:avLst/>
          </a:prstGeom>
          <a:noFill/>
          <a:ln>
            <a:noFill/>
          </a:ln>
        </p:spPr>
        <p:txBody>
          <a:bodyPr spcFirstLastPara="1" wrap="square" lIns="91425" tIns="45700" rIns="91425" bIns="45700" numCol="1" anchor="t" anchorCtr="0">
            <a:normAutofit/>
          </a:bodyPr>
          <a:lstStyle/>
          <a:p>
            <a:pPr marL="349250" lvl="0" indent="-349250" rtl="0">
              <a:spcBef>
                <a:spcPts val="0"/>
              </a:spcBef>
              <a:spcAft>
                <a:spcPts val="0"/>
              </a:spcAft>
              <a:buClr>
                <a:srgbClr val="595959"/>
              </a:buClr>
              <a:buSzPts val="2640"/>
              <a:buFont typeface="Arial"/>
              <a:buChar char="•"/>
            </a:pPr>
            <a:r>
              <a:rPr lang="en-US" sz="2400" dirty="0"/>
              <a:t>A Certified Emergency Manager (CEM®) has the knowledge, skills, and ability to effectively manage a comprehensive emergency management program. </a:t>
            </a:r>
            <a:endParaRPr dirty="0"/>
          </a:p>
          <a:p>
            <a:pPr marL="349250" lvl="0" indent="-349250" rtl="0">
              <a:spcBef>
                <a:spcPts val="2000"/>
              </a:spcBef>
              <a:spcAft>
                <a:spcPts val="0"/>
              </a:spcAft>
              <a:buClr>
                <a:srgbClr val="595959"/>
              </a:buClr>
              <a:buSzPts val="2640"/>
              <a:buFont typeface="Arial"/>
              <a:buChar char="•"/>
            </a:pPr>
            <a:r>
              <a:rPr lang="en-US" sz="2400" dirty="0"/>
              <a:t>Working knowledge of all the basic tenets of emergency management.</a:t>
            </a:r>
            <a:endParaRPr dirty="0"/>
          </a:p>
          <a:p>
            <a:pPr marL="349250" lvl="0" indent="-349250" rtl="0">
              <a:spcBef>
                <a:spcPts val="2000"/>
              </a:spcBef>
              <a:spcAft>
                <a:spcPts val="0"/>
              </a:spcAft>
              <a:buClr>
                <a:srgbClr val="595959"/>
              </a:buClr>
              <a:buSzPts val="2640"/>
              <a:buFont typeface="Arial"/>
              <a:buChar char="•"/>
            </a:pPr>
            <a:r>
              <a:rPr lang="en-US" sz="2400" dirty="0"/>
              <a:t>Effectively accomplish the goals and objectives of any emergency management program in all environments with little or no additional training orientation. </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Certification Maintenance</a:t>
            </a:r>
            <a:endParaRPr dirty="0"/>
          </a:p>
        </p:txBody>
      </p:sp>
      <p:sp>
        <p:nvSpPr>
          <p:cNvPr id="296" name="Google Shape;296;p2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a:bodyPr>
          <a:lstStyle/>
          <a:p>
            <a:pPr marL="349250" lvl="0" indent="-349250" algn="l" rtl="0">
              <a:lnSpc>
                <a:spcPct val="150000"/>
              </a:lnSpc>
              <a:spcBef>
                <a:spcPts val="0"/>
              </a:spcBef>
              <a:spcAft>
                <a:spcPts val="0"/>
              </a:spcAft>
              <a:buClr>
                <a:srgbClr val="595959"/>
              </a:buClr>
              <a:buSzPts val="2640"/>
              <a:buFont typeface="Arial"/>
              <a:buChar char="•"/>
            </a:pPr>
            <a:r>
              <a:rPr lang="en-US" sz="2400" dirty="0"/>
              <a:t>AEMs and CEMs maintain certification every five years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Document continuing education in both general management and emergency management</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Professional contributions</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a:t>Mentor Program</a:t>
            </a:r>
            <a:endParaRPr/>
          </a:p>
        </p:txBody>
      </p:sp>
      <p:sp>
        <p:nvSpPr>
          <p:cNvPr id="317" name="Google Shape;317;p2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SzPts val="2640"/>
              <a:buFont typeface="Wingdings" pitchFamily="2" charset="2"/>
              <a:buChar char="§"/>
            </a:pPr>
            <a:r>
              <a:rPr lang="en-US" dirty="0"/>
              <a:t>IAEM compiled a list of CEMs eager to help candidates in the certification application process.</a:t>
            </a:r>
            <a:endParaRPr dirty="0"/>
          </a:p>
          <a:p>
            <a:pPr marL="349250" lvl="0" indent="-349250" algn="l" rtl="0">
              <a:spcBef>
                <a:spcPts val="2000"/>
              </a:spcBef>
              <a:spcAft>
                <a:spcPts val="0"/>
              </a:spcAft>
              <a:buSzPts val="2640"/>
              <a:buFont typeface="Wingdings" pitchFamily="2" charset="2"/>
              <a:buChar char="§"/>
            </a:pPr>
            <a:r>
              <a:rPr lang="en-US" dirty="0"/>
              <a:t>Online database searchable by location or employment description</a:t>
            </a:r>
            <a:endParaRPr dirty="0"/>
          </a:p>
          <a:p>
            <a:pPr marL="349250" lvl="0" indent="-349250" algn="l" rtl="0">
              <a:spcBef>
                <a:spcPts val="2000"/>
              </a:spcBef>
              <a:spcAft>
                <a:spcPts val="0"/>
              </a:spcAft>
              <a:buSzPts val="2640"/>
              <a:buFont typeface="Wingdings" pitchFamily="2" charset="2"/>
              <a:buChar char="§"/>
            </a:pPr>
            <a:r>
              <a:rPr lang="en-US" dirty="0"/>
              <a:t>Consider job title, organization, sector of practice, certification date, and biography</a:t>
            </a:r>
            <a:endParaRPr dirty="0"/>
          </a:p>
          <a:p>
            <a:pPr marL="0" lvl="0" indent="0" algn="l" rtl="0">
              <a:spcBef>
                <a:spcPts val="2000"/>
              </a:spcBef>
              <a:spcAft>
                <a:spcPts val="0"/>
              </a:spcAft>
              <a:buSzPts val="264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title"/>
          </p:nvPr>
        </p:nvSpPr>
        <p:spPr>
          <a:xfrm>
            <a:off x="152400" y="440290"/>
            <a:ext cx="8839200" cy="778910"/>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000"/>
              <a:buFont typeface="Arial"/>
              <a:buNone/>
            </a:pPr>
            <a:r>
              <a:rPr lang="en-US" sz="4000" dirty="0"/>
              <a:t>Because people’s lives depend on you…</a:t>
            </a:r>
            <a:endParaRPr sz="4000" dirty="0"/>
          </a:p>
        </p:txBody>
      </p:sp>
      <p:sp>
        <p:nvSpPr>
          <p:cNvPr id="339" name="Google Shape;339;p31"/>
          <p:cNvSpPr txBox="1">
            <a:spLocks noGrp="1"/>
          </p:cNvSpPr>
          <p:nvPr>
            <p:ph type="body" idx="1"/>
          </p:nvPr>
        </p:nvSpPr>
        <p:spPr>
          <a:xfrm>
            <a:off x="549275" y="1444532"/>
            <a:ext cx="7417472" cy="4419600"/>
          </a:xfrm>
          <a:prstGeom prst="rect">
            <a:avLst/>
          </a:prstGeom>
          <a:noFill/>
          <a:ln>
            <a:noFill/>
          </a:ln>
        </p:spPr>
        <p:txBody>
          <a:bodyPr spcFirstLastPara="1" wrap="square" lIns="91425" tIns="45700" rIns="91425" bIns="45700" numCol="1" anchor="t" anchorCtr="0">
            <a:normAutofit fontScale="25000" lnSpcReduction="20000"/>
          </a:bodyPr>
          <a:lstStyle/>
          <a:p>
            <a:pPr marL="0" lvl="0" indent="0" algn="l" rtl="0">
              <a:lnSpc>
                <a:spcPct val="80000"/>
              </a:lnSpc>
              <a:spcBef>
                <a:spcPts val="0"/>
              </a:spcBef>
              <a:spcAft>
                <a:spcPts val="0"/>
              </a:spcAft>
              <a:buClr>
                <a:srgbClr val="595959"/>
              </a:buClr>
              <a:buSzPct val="110000"/>
              <a:buNone/>
            </a:pPr>
            <a:r>
              <a:rPr lang="en-US" sz="9600" b="1" dirty="0">
                <a:latin typeface="Arial"/>
                <a:ea typeface="Arial"/>
                <a:cs typeface="Arial"/>
                <a:sym typeface="Arial"/>
              </a:rPr>
              <a:t>You can depend on IAEM</a:t>
            </a:r>
            <a:endParaRPr sz="9600" dirty="0">
              <a:latin typeface="Arial"/>
              <a:ea typeface="Arial"/>
              <a:cs typeface="Arial"/>
              <a:sym typeface="Arial"/>
            </a:endParaRPr>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Largest </a:t>
            </a:r>
            <a:r>
              <a:rPr lang="en-US" sz="8000" b="1" dirty="0">
                <a:latin typeface="Arial"/>
                <a:ea typeface="Arial"/>
                <a:cs typeface="Arial"/>
                <a:sym typeface="Arial"/>
              </a:rPr>
              <a:t>network of experts</a:t>
            </a:r>
            <a:r>
              <a:rPr lang="en-US" sz="8000" dirty="0">
                <a:latin typeface="Arial"/>
                <a:ea typeface="Arial"/>
                <a:cs typeface="Arial"/>
                <a:sym typeface="Arial"/>
              </a:rPr>
              <a:t> offering solutions, guidance and assistance;</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Job opportunities</a:t>
            </a:r>
            <a:r>
              <a:rPr lang="en-US" sz="8000" dirty="0">
                <a:latin typeface="Arial"/>
                <a:ea typeface="Arial"/>
                <a:cs typeface="Arial"/>
                <a:sym typeface="Arial"/>
              </a:rPr>
              <a:t> – extensive online compilation;</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Unified voice</a:t>
            </a:r>
            <a:r>
              <a:rPr lang="en-US" sz="8000" dirty="0">
                <a:latin typeface="Arial"/>
                <a:ea typeface="Arial"/>
                <a:cs typeface="Arial"/>
                <a:sym typeface="Arial"/>
              </a:rPr>
              <a:t> on policies and legislation;</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Information updates</a:t>
            </a:r>
            <a:r>
              <a:rPr lang="en-US" sz="8000" dirty="0">
                <a:latin typeface="Arial"/>
                <a:ea typeface="Arial"/>
                <a:cs typeface="Arial"/>
                <a:sym typeface="Arial"/>
              </a:rPr>
              <a:t> via monthly newsletter and regular electronic notices;</a:t>
            </a:r>
            <a:endParaRPr dirty="0"/>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Professional </a:t>
            </a:r>
            <a:r>
              <a:rPr lang="en-US" sz="8000" b="1" dirty="0">
                <a:latin typeface="Arial"/>
                <a:ea typeface="Arial"/>
                <a:cs typeface="Arial"/>
                <a:sym typeface="Arial"/>
              </a:rPr>
              <a:t>tools and resources </a:t>
            </a:r>
            <a:r>
              <a:rPr lang="en-US" sz="8000" dirty="0">
                <a:latin typeface="Arial"/>
                <a:ea typeface="Arial"/>
                <a:cs typeface="Arial"/>
                <a:sym typeface="Arial"/>
              </a:rPr>
              <a:t>on </a:t>
            </a:r>
            <a:r>
              <a:rPr lang="en-US" sz="8000" dirty="0" err="1">
                <a:latin typeface="Arial"/>
                <a:ea typeface="Arial"/>
                <a:cs typeface="Arial"/>
                <a:sym typeface="Arial"/>
              </a:rPr>
              <a:t>www.iaem.org</a:t>
            </a:r>
            <a:r>
              <a:rPr lang="en-US" sz="8000" dirty="0">
                <a:latin typeface="Arial"/>
                <a:ea typeface="Arial"/>
                <a:cs typeface="Arial"/>
                <a:sym typeface="Arial"/>
              </a:rPr>
              <a:t>;</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Certified Emergency Manager</a:t>
            </a:r>
            <a:r>
              <a:rPr lang="en-US" sz="8000" dirty="0">
                <a:latin typeface="Arial"/>
                <a:ea typeface="Arial"/>
                <a:cs typeface="Arial"/>
                <a:sym typeface="Arial"/>
              </a:rPr>
              <a:t> and </a:t>
            </a:r>
            <a:r>
              <a:rPr lang="en-US" sz="8000" b="1" dirty="0">
                <a:latin typeface="Arial"/>
                <a:ea typeface="Arial"/>
                <a:cs typeface="Arial"/>
                <a:sym typeface="Arial"/>
              </a:rPr>
              <a:t>Associate Emergency Manager</a:t>
            </a:r>
            <a:r>
              <a:rPr lang="en-US" sz="8000" dirty="0">
                <a:latin typeface="Arial"/>
                <a:ea typeface="Arial"/>
                <a:cs typeface="Arial"/>
                <a:sym typeface="Arial"/>
              </a:rPr>
              <a:t>;</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Scholarship program</a:t>
            </a:r>
            <a:r>
              <a:rPr lang="en-US" sz="8000" dirty="0">
                <a:latin typeface="Arial"/>
                <a:ea typeface="Arial"/>
                <a:cs typeface="Arial"/>
                <a:sym typeface="Arial"/>
              </a:rPr>
              <a:t>; </a:t>
            </a:r>
            <a:endParaRPr dirty="0"/>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And much more!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1522961" y="623767"/>
            <a:ext cx="7476300" cy="1084200"/>
          </a:xfrm>
          <a:prstGeom prst="rect">
            <a:avLst/>
          </a:prstGeom>
          <a:noFill/>
          <a:ln>
            <a:noFill/>
          </a:ln>
        </p:spPr>
        <p:txBody>
          <a:bodyPr spcFirstLastPara="1" wrap="square" lIns="91425" tIns="45700" rIns="91425" bIns="45700" numCol="1" anchor="b" anchorCtr="0">
            <a:noAutofit/>
          </a:bodyPr>
          <a:lstStyle/>
          <a:p>
            <a:pPr marL="0" lvl="0" indent="0" algn="r" rtl="0">
              <a:spcBef>
                <a:spcPts val="0"/>
              </a:spcBef>
              <a:spcAft>
                <a:spcPts val="0"/>
              </a:spcAft>
              <a:buClr>
                <a:srgbClr val="19346B"/>
              </a:buClr>
              <a:buSzPts val="3240"/>
              <a:buFont typeface="Avenir"/>
              <a:buNone/>
            </a:pPr>
            <a:r>
              <a:rPr lang="en-US" sz="3240" b="1" dirty="0">
                <a:latin typeface="Avenir"/>
                <a:ea typeface="Avenir"/>
                <a:cs typeface="Avenir"/>
                <a:sym typeface="Avenir"/>
              </a:rPr>
              <a:t>Connect with Us!</a:t>
            </a:r>
            <a:br>
              <a:rPr lang="en-US" sz="1800" dirty="0"/>
            </a:br>
            <a:endParaRPr sz="1800" b="1" dirty="0"/>
          </a:p>
        </p:txBody>
      </p:sp>
      <p:pic>
        <p:nvPicPr>
          <p:cNvPr id="346" name="Google Shape;346;p32"/>
          <p:cNvPicPr preferRelativeResize="0"/>
          <p:nvPr/>
        </p:nvPicPr>
        <p:blipFill rotWithShape="1">
          <a:blip r:embed="rId3">
            <a:alphaModFix/>
          </a:blip>
          <a:srcRect/>
          <a:stretch/>
        </p:blipFill>
        <p:spPr>
          <a:xfrm>
            <a:off x="413622" y="1606785"/>
            <a:ext cx="845075" cy="845075"/>
          </a:xfrm>
          <a:prstGeom prst="rect">
            <a:avLst/>
          </a:prstGeom>
          <a:noFill/>
          <a:ln>
            <a:noFill/>
          </a:ln>
        </p:spPr>
      </p:pic>
      <p:pic>
        <p:nvPicPr>
          <p:cNvPr id="347" name="Google Shape;347;p32"/>
          <p:cNvPicPr preferRelativeResize="0"/>
          <p:nvPr/>
        </p:nvPicPr>
        <p:blipFill rotWithShape="1">
          <a:blip r:embed="rId4">
            <a:alphaModFix/>
          </a:blip>
          <a:srcRect/>
          <a:stretch/>
        </p:blipFill>
        <p:spPr>
          <a:xfrm>
            <a:off x="227061" y="2618700"/>
            <a:ext cx="1295900" cy="1315250"/>
          </a:xfrm>
          <a:prstGeom prst="rect">
            <a:avLst/>
          </a:prstGeom>
          <a:noFill/>
          <a:ln>
            <a:noFill/>
          </a:ln>
        </p:spPr>
      </p:pic>
      <p:pic>
        <p:nvPicPr>
          <p:cNvPr id="348" name="Google Shape;348;p32"/>
          <p:cNvPicPr preferRelativeResize="0"/>
          <p:nvPr/>
        </p:nvPicPr>
        <p:blipFill rotWithShape="1">
          <a:blip r:embed="rId5">
            <a:alphaModFix/>
          </a:blip>
          <a:srcRect/>
          <a:stretch/>
        </p:blipFill>
        <p:spPr>
          <a:xfrm>
            <a:off x="468116" y="4206088"/>
            <a:ext cx="845075" cy="845075"/>
          </a:xfrm>
          <a:prstGeom prst="rect">
            <a:avLst/>
          </a:prstGeom>
          <a:noFill/>
          <a:ln>
            <a:noFill/>
          </a:ln>
        </p:spPr>
      </p:pic>
      <p:pic>
        <p:nvPicPr>
          <p:cNvPr id="349" name="Google Shape;349;p32"/>
          <p:cNvPicPr preferRelativeResize="0"/>
          <p:nvPr/>
        </p:nvPicPr>
        <p:blipFill rotWithShape="1">
          <a:blip r:embed="rId6">
            <a:alphaModFix/>
          </a:blip>
          <a:srcRect/>
          <a:stretch/>
        </p:blipFill>
        <p:spPr>
          <a:xfrm>
            <a:off x="1249325" y="1663360"/>
            <a:ext cx="3853375" cy="982525"/>
          </a:xfrm>
          <a:prstGeom prst="rect">
            <a:avLst/>
          </a:prstGeom>
          <a:noFill/>
          <a:ln>
            <a:noFill/>
          </a:ln>
        </p:spPr>
      </p:pic>
      <p:pic>
        <p:nvPicPr>
          <p:cNvPr id="350" name="Google Shape;350;p32"/>
          <p:cNvPicPr preferRelativeResize="0"/>
          <p:nvPr/>
        </p:nvPicPr>
        <p:blipFill rotWithShape="1">
          <a:blip r:embed="rId7">
            <a:alphaModFix/>
          </a:blip>
          <a:srcRect/>
          <a:stretch/>
        </p:blipFill>
        <p:spPr>
          <a:xfrm>
            <a:off x="1249325" y="3059479"/>
            <a:ext cx="2900300" cy="689309"/>
          </a:xfrm>
          <a:prstGeom prst="rect">
            <a:avLst/>
          </a:prstGeom>
          <a:noFill/>
          <a:ln>
            <a:noFill/>
          </a:ln>
        </p:spPr>
      </p:pic>
      <p:pic>
        <p:nvPicPr>
          <p:cNvPr id="351" name="Google Shape;351;p32"/>
          <p:cNvPicPr preferRelativeResize="0"/>
          <p:nvPr/>
        </p:nvPicPr>
        <p:blipFill rotWithShape="1">
          <a:blip r:embed="rId8">
            <a:alphaModFix/>
          </a:blip>
          <a:srcRect/>
          <a:stretch/>
        </p:blipFill>
        <p:spPr>
          <a:xfrm>
            <a:off x="1289292" y="4290481"/>
            <a:ext cx="3246884" cy="845075"/>
          </a:xfrm>
          <a:prstGeom prst="rect">
            <a:avLst/>
          </a:prstGeom>
          <a:noFill/>
          <a:ln>
            <a:noFill/>
          </a:ln>
        </p:spPr>
      </p:pic>
      <p:pic>
        <p:nvPicPr>
          <p:cNvPr id="352" name="Google Shape;352;p32"/>
          <p:cNvPicPr preferRelativeResize="0"/>
          <p:nvPr/>
        </p:nvPicPr>
        <p:blipFill rotWithShape="1">
          <a:blip r:embed="rId9">
            <a:alphaModFix/>
          </a:blip>
          <a:srcRect/>
          <a:stretch/>
        </p:blipFill>
        <p:spPr>
          <a:xfrm>
            <a:off x="4998200" y="2241065"/>
            <a:ext cx="907050" cy="907050"/>
          </a:xfrm>
          <a:prstGeom prst="rect">
            <a:avLst/>
          </a:prstGeom>
          <a:noFill/>
          <a:ln>
            <a:noFill/>
          </a:ln>
        </p:spPr>
      </p:pic>
      <p:pic>
        <p:nvPicPr>
          <p:cNvPr id="353" name="Google Shape;353;p32"/>
          <p:cNvPicPr preferRelativeResize="0"/>
          <p:nvPr/>
        </p:nvPicPr>
        <p:blipFill rotWithShape="1">
          <a:blip r:embed="rId10">
            <a:alphaModFix/>
          </a:blip>
          <a:srcRect/>
          <a:stretch/>
        </p:blipFill>
        <p:spPr>
          <a:xfrm>
            <a:off x="5874538" y="3675725"/>
            <a:ext cx="2643827" cy="518150"/>
          </a:xfrm>
          <a:prstGeom prst="rect">
            <a:avLst/>
          </a:prstGeom>
          <a:noFill/>
          <a:ln>
            <a:noFill/>
          </a:ln>
        </p:spPr>
      </p:pic>
      <p:pic>
        <p:nvPicPr>
          <p:cNvPr id="354" name="Google Shape;354;p32"/>
          <p:cNvPicPr preferRelativeResize="0"/>
          <p:nvPr/>
        </p:nvPicPr>
        <p:blipFill rotWithShape="1">
          <a:blip r:embed="rId11">
            <a:alphaModFix/>
          </a:blip>
          <a:srcRect/>
          <a:stretch/>
        </p:blipFill>
        <p:spPr>
          <a:xfrm>
            <a:off x="4998200" y="3480182"/>
            <a:ext cx="907050" cy="907050"/>
          </a:xfrm>
          <a:prstGeom prst="rect">
            <a:avLst/>
          </a:prstGeom>
          <a:noFill/>
          <a:ln>
            <a:noFill/>
          </a:ln>
        </p:spPr>
      </p:pic>
      <p:pic>
        <p:nvPicPr>
          <p:cNvPr id="355" name="Google Shape;355;p32"/>
          <p:cNvPicPr preferRelativeResize="0"/>
          <p:nvPr/>
        </p:nvPicPr>
        <p:blipFill rotWithShape="1">
          <a:blip r:embed="rId12">
            <a:alphaModFix/>
          </a:blip>
          <a:srcRect/>
          <a:stretch/>
        </p:blipFill>
        <p:spPr>
          <a:xfrm>
            <a:off x="5942990" y="4898012"/>
            <a:ext cx="2258550" cy="518138"/>
          </a:xfrm>
          <a:prstGeom prst="rect">
            <a:avLst/>
          </a:prstGeom>
          <a:noFill/>
          <a:ln>
            <a:noFill/>
          </a:ln>
        </p:spPr>
      </p:pic>
      <p:pic>
        <p:nvPicPr>
          <p:cNvPr id="356" name="Google Shape;356;p32"/>
          <p:cNvPicPr preferRelativeResize="0"/>
          <p:nvPr/>
        </p:nvPicPr>
        <p:blipFill rotWithShape="1">
          <a:blip r:embed="rId13">
            <a:alphaModFix/>
          </a:blip>
          <a:srcRect/>
          <a:stretch/>
        </p:blipFill>
        <p:spPr>
          <a:xfrm>
            <a:off x="4960463" y="4672200"/>
            <a:ext cx="982525" cy="982525"/>
          </a:xfrm>
          <a:prstGeom prst="rect">
            <a:avLst/>
          </a:prstGeom>
          <a:noFill/>
          <a:ln>
            <a:noFill/>
          </a:ln>
        </p:spPr>
      </p:pic>
      <p:pic>
        <p:nvPicPr>
          <p:cNvPr id="357" name="Google Shape;357;p32"/>
          <p:cNvPicPr preferRelativeResize="0"/>
          <p:nvPr/>
        </p:nvPicPr>
        <p:blipFill rotWithShape="1">
          <a:blip r:embed="rId14">
            <a:alphaModFix/>
          </a:blip>
          <a:srcRect l="2280" r="2280"/>
          <a:stretch/>
        </p:blipFill>
        <p:spPr>
          <a:xfrm>
            <a:off x="482783" y="5559518"/>
            <a:ext cx="806509" cy="845075"/>
          </a:xfrm>
          <a:prstGeom prst="rect">
            <a:avLst/>
          </a:prstGeom>
          <a:noFill/>
          <a:ln>
            <a:noFill/>
          </a:ln>
        </p:spPr>
      </p:pic>
      <p:sp>
        <p:nvSpPr>
          <p:cNvPr id="358" name="Google Shape;358;p32"/>
          <p:cNvSpPr txBox="1"/>
          <p:nvPr/>
        </p:nvSpPr>
        <p:spPr>
          <a:xfrm>
            <a:off x="1337025" y="5716133"/>
            <a:ext cx="2724900" cy="518100"/>
          </a:xfrm>
          <a:prstGeom prst="rect">
            <a:avLst/>
          </a:prstGeom>
          <a:noFill/>
          <a:ln>
            <a:noFill/>
          </a:ln>
        </p:spPr>
        <p:txBody>
          <a:bodyPr spcFirstLastPara="1" wrap="square" lIns="91425" tIns="91425" rIns="91425" bIns="91425" numCol="1" anchor="t" anchorCtr="0">
            <a:noAutofit/>
          </a:bodyPr>
          <a:lstStyle/>
          <a:p>
            <a:pPr marL="0" marR="0" lvl="0" indent="0" algn="l" rtl="0">
              <a:spcBef>
                <a:spcPts val="0"/>
              </a:spcBef>
              <a:spcAft>
                <a:spcPts val="0"/>
              </a:spcAft>
              <a:buClr>
                <a:srgbClr val="19346B"/>
              </a:buClr>
              <a:buSzPts val="2000"/>
              <a:buFont typeface="Calibri"/>
              <a:buNone/>
            </a:pPr>
            <a:r>
              <a:rPr lang="en-US" sz="2000" b="1">
                <a:solidFill>
                  <a:srgbClr val="19346B"/>
                </a:solidFill>
                <a:latin typeface="Calibri"/>
                <a:ea typeface="Calibri"/>
                <a:cs typeface="Calibri"/>
                <a:sym typeface="Calibri"/>
              </a:rPr>
              <a:t>@IAEM_org</a:t>
            </a:r>
            <a:endParaRPr sz="2100" b="1">
              <a:solidFill>
                <a:srgbClr val="19346B"/>
              </a:solidFill>
              <a:latin typeface="Calibri"/>
              <a:ea typeface="Calibri"/>
              <a:cs typeface="Calibri"/>
              <a:sym typeface="Calibri"/>
            </a:endParaRPr>
          </a:p>
        </p:txBody>
      </p:sp>
      <p:sp>
        <p:nvSpPr>
          <p:cNvPr id="359" name="Google Shape;359;p32"/>
          <p:cNvSpPr txBox="1"/>
          <p:nvPr/>
        </p:nvSpPr>
        <p:spPr>
          <a:xfrm>
            <a:off x="5942988" y="2434034"/>
            <a:ext cx="2575377" cy="369332"/>
          </a:xfrm>
          <a:prstGeom prst="rect">
            <a:avLst/>
          </a:prstGeom>
          <a:noFill/>
          <a:ln>
            <a:noFill/>
          </a:ln>
        </p:spPr>
        <p:txBody>
          <a:bodyPr spcFirstLastPara="1" wrap="square" lIns="91425" tIns="45700" rIns="91425" bIns="45700" numCol="1" anchor="t" anchorCtr="0">
            <a:spAutoFit/>
          </a:bodyPr>
          <a:lstStyle/>
          <a:p>
            <a:pPr marL="0" marR="0" lvl="0" indent="0" algn="l" rtl="0">
              <a:spcBef>
                <a:spcPts val="0"/>
              </a:spcBef>
              <a:spcAft>
                <a:spcPts val="0"/>
              </a:spcAft>
              <a:buNone/>
            </a:pPr>
            <a:r>
              <a:rPr lang="en-US" sz="1800" b="1" dirty="0">
                <a:solidFill>
                  <a:srgbClr val="072B62"/>
                </a:solidFill>
                <a:latin typeface="+mj-lt"/>
                <a:ea typeface="Source Sans Pro"/>
                <a:cs typeface="Source Sans Pro"/>
                <a:sym typeface="Source Sans Pro"/>
              </a:rPr>
              <a:t>@IAEM, #</a:t>
            </a:r>
            <a:r>
              <a:rPr lang="en-US" sz="1800" b="1" dirty="0" err="1">
                <a:solidFill>
                  <a:srgbClr val="072B62"/>
                </a:solidFill>
                <a:latin typeface="+mj-lt"/>
                <a:ea typeface="Source Sans Pro"/>
                <a:cs typeface="Source Sans Pro"/>
                <a:sym typeface="Source Sans Pro"/>
              </a:rPr>
              <a:t>iaem</a:t>
            </a:r>
            <a:endParaRPr sz="1800" b="1" dirty="0">
              <a:solidFill>
                <a:srgbClr val="072B62"/>
              </a:solidFill>
              <a:latin typeface="+mj-lt"/>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758825" y="301335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a:t>IAEM’s Mission</a:t>
            </a:r>
            <a:endParaRPr>
              <a:solidFill>
                <a:srgbClr val="FF0000"/>
              </a:solidFill>
            </a:endParaRPr>
          </a:p>
        </p:txBody>
      </p:sp>
      <p:sp>
        <p:nvSpPr>
          <p:cNvPr id="114" name="Google Shape;114;p3"/>
          <p:cNvSpPr txBox="1">
            <a:spLocks noGrp="1"/>
          </p:cNvSpPr>
          <p:nvPr>
            <p:ph type="body" idx="1"/>
          </p:nvPr>
        </p:nvSpPr>
        <p:spPr>
          <a:xfrm>
            <a:off x="549275" y="1676400"/>
            <a:ext cx="8042276" cy="1336956"/>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Clr>
                <a:srgbClr val="595959"/>
              </a:buClr>
              <a:buSzPts val="2640"/>
              <a:buFont typeface="Arial"/>
              <a:buChar char="•"/>
            </a:pPr>
            <a:r>
              <a:rPr lang="en-US" b="1" i="0" dirty="0">
                <a:latin typeface="Avenir"/>
                <a:ea typeface="Avenir"/>
                <a:cs typeface="Avenir"/>
                <a:sym typeface="Avenir"/>
              </a:rPr>
              <a:t>That the International Association of Emergency Managers be recognized globally as the premier organization for emergency management.</a:t>
            </a:r>
            <a:endParaRPr b="1" dirty="0">
              <a:latin typeface="Avenir"/>
              <a:ea typeface="Avenir"/>
              <a:cs typeface="Avenir"/>
              <a:sym typeface="Avenir"/>
            </a:endParaRPr>
          </a:p>
        </p:txBody>
      </p:sp>
      <p:sp>
        <p:nvSpPr>
          <p:cNvPr id="115" name="Google Shape;115;p3"/>
          <p:cNvSpPr txBox="1"/>
          <p:nvPr/>
        </p:nvSpPr>
        <p:spPr>
          <a:xfrm>
            <a:off x="701675" y="259976"/>
            <a:ext cx="8042276" cy="1336956"/>
          </a:xfrm>
          <a:prstGeom prst="rect">
            <a:avLst/>
          </a:prstGeom>
          <a:noFill/>
          <a:ln>
            <a:noFill/>
          </a:ln>
        </p:spPr>
        <p:txBody>
          <a:bodyPr spcFirstLastPara="1" wrap="square" lIns="91425" tIns="45700" rIns="91425" bIns="45700" numCol="1" anchor="b" anchorCtr="0">
            <a:noAutofit/>
          </a:bodyPr>
          <a:lstStyle/>
          <a:p>
            <a:pPr marL="0" marR="0" lvl="0" indent="0" algn="ctr" rtl="0">
              <a:spcBef>
                <a:spcPts val="0"/>
              </a:spcBef>
              <a:spcAft>
                <a:spcPts val="0"/>
              </a:spcAft>
              <a:buClr>
                <a:srgbClr val="19346B"/>
              </a:buClr>
              <a:buSzPts val="4600"/>
              <a:buFont typeface="Arial"/>
              <a:buNone/>
            </a:pPr>
            <a:r>
              <a:rPr lang="en-US" sz="4600" dirty="0">
                <a:solidFill>
                  <a:srgbClr val="19346B"/>
                </a:solidFill>
                <a:latin typeface="Arial"/>
                <a:ea typeface="Arial"/>
                <a:cs typeface="Arial"/>
                <a:sym typeface="Arial"/>
              </a:rPr>
              <a:t>IAEM’s Vision</a:t>
            </a:r>
            <a:endParaRPr sz="4600" dirty="0">
              <a:solidFill>
                <a:srgbClr val="FF0000"/>
              </a:solidFill>
              <a:latin typeface="Arial"/>
              <a:ea typeface="Arial"/>
              <a:cs typeface="Arial"/>
              <a:sym typeface="Arial"/>
            </a:endParaRPr>
          </a:p>
        </p:txBody>
      </p:sp>
      <p:sp>
        <p:nvSpPr>
          <p:cNvPr id="116" name="Google Shape;116;p3"/>
          <p:cNvSpPr txBox="1"/>
          <p:nvPr/>
        </p:nvSpPr>
        <p:spPr>
          <a:xfrm>
            <a:off x="758825" y="4429780"/>
            <a:ext cx="8042276" cy="1336956"/>
          </a:xfrm>
          <a:prstGeom prst="rect">
            <a:avLst/>
          </a:prstGeom>
          <a:noFill/>
          <a:ln>
            <a:noFill/>
          </a:ln>
        </p:spPr>
        <p:txBody>
          <a:bodyPr spcFirstLastPara="1" wrap="square" lIns="91425" tIns="45700" rIns="91425" bIns="45700" numCol="1" anchor="t" anchorCtr="0">
            <a:noAutofit/>
          </a:bodyPr>
          <a:lstStyle/>
          <a:p>
            <a:pPr marL="349250" marR="0" lvl="0" indent="-349250" algn="l" rtl="0">
              <a:spcBef>
                <a:spcPts val="0"/>
              </a:spcBef>
              <a:spcAft>
                <a:spcPts val="0"/>
              </a:spcAft>
              <a:buClr>
                <a:srgbClr val="595959"/>
              </a:buClr>
              <a:buSzPts val="2640"/>
              <a:buFont typeface="Arial"/>
              <a:buChar char="•"/>
            </a:pPr>
            <a:r>
              <a:rPr lang="en-US" sz="2400" b="1" i="0">
                <a:solidFill>
                  <a:srgbClr val="595959"/>
                </a:solidFill>
                <a:latin typeface="Avenir"/>
                <a:ea typeface="Avenir"/>
                <a:cs typeface="Avenir"/>
                <a:sym typeface="Avenir"/>
              </a:rPr>
              <a:t>The mission of IAEM is to advance the profession by promoting the principles of emergency management; and, to serve its members by providing information, networking, and development opportunities.</a:t>
            </a:r>
            <a:endParaRPr sz="2400" b="1">
              <a:solidFill>
                <a:srgbClr val="595959"/>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a:t>POEM</a:t>
            </a:r>
            <a:endParaRPr/>
          </a:p>
        </p:txBody>
      </p:sp>
      <p:sp>
        <p:nvSpPr>
          <p:cNvPr id="123" name="Google Shape;123;p4"/>
          <p:cNvSpPr txBox="1">
            <a:spLocks noGrp="1"/>
          </p:cNvSpPr>
          <p:nvPr>
            <p:ph type="body" idx="1"/>
          </p:nvPr>
        </p:nvSpPr>
        <p:spPr>
          <a:xfrm>
            <a:off x="454151" y="3105330"/>
            <a:ext cx="8042276" cy="2533470"/>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SzPts val="2640"/>
              <a:buChar char="⚫"/>
            </a:pPr>
            <a:r>
              <a:rPr lang="en-US" dirty="0"/>
              <a:t>Comprehensive, </a:t>
            </a:r>
            <a:endParaRPr dirty="0"/>
          </a:p>
          <a:p>
            <a:pPr marL="349250" lvl="0" indent="-349250" algn="l" rtl="0">
              <a:spcBef>
                <a:spcPts val="2000"/>
              </a:spcBef>
              <a:spcAft>
                <a:spcPts val="0"/>
              </a:spcAft>
              <a:buSzPts val="2640"/>
              <a:buChar char="⚫"/>
            </a:pPr>
            <a:r>
              <a:rPr lang="en-US" dirty="0"/>
              <a:t>Progressive, </a:t>
            </a:r>
            <a:endParaRPr dirty="0"/>
          </a:p>
          <a:p>
            <a:pPr marL="349250" lvl="0" indent="-349250" algn="l" rtl="0">
              <a:spcBef>
                <a:spcPts val="2000"/>
              </a:spcBef>
              <a:spcAft>
                <a:spcPts val="0"/>
              </a:spcAft>
              <a:buSzPts val="2640"/>
              <a:buChar char="⚫"/>
            </a:pPr>
            <a:r>
              <a:rPr lang="en-US" dirty="0"/>
              <a:t>Risk-driven, </a:t>
            </a:r>
            <a:endParaRPr dirty="0"/>
          </a:p>
          <a:p>
            <a:pPr marL="349250" lvl="0" indent="-349250" algn="l" rtl="0">
              <a:spcBef>
                <a:spcPts val="2000"/>
              </a:spcBef>
              <a:spcAft>
                <a:spcPts val="0"/>
              </a:spcAft>
              <a:buSzPts val="2640"/>
              <a:buChar char="⚫"/>
            </a:pPr>
            <a:r>
              <a:rPr lang="en-US" dirty="0"/>
              <a:t>Integrated, </a:t>
            </a:r>
            <a:endParaRPr dirty="0"/>
          </a:p>
        </p:txBody>
      </p:sp>
      <p:sp>
        <p:nvSpPr>
          <p:cNvPr id="124" name="Google Shape;124;p4"/>
          <p:cNvSpPr txBox="1"/>
          <p:nvPr/>
        </p:nvSpPr>
        <p:spPr>
          <a:xfrm>
            <a:off x="304800" y="1676400"/>
            <a:ext cx="16230855" cy="1292662"/>
          </a:xfrm>
          <a:prstGeom prst="rect">
            <a:avLst/>
          </a:prstGeom>
          <a:noFill/>
          <a:ln>
            <a:noFill/>
          </a:ln>
        </p:spPr>
        <p:txBody>
          <a:bodyPr spcFirstLastPara="1" wrap="square" lIns="91425" tIns="45700" rIns="91425" bIns="45700" numCol="1"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Emergency management is the managerial function charged with </a:t>
            </a:r>
            <a:endParaRPr/>
          </a:p>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creating the framework within which communities reduce vulnerability </a:t>
            </a:r>
            <a:endParaRPr/>
          </a:p>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to hazards and cope with disasters. </a:t>
            </a:r>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5" name="Google Shape;125;p4"/>
          <p:cNvSpPr txBox="1"/>
          <p:nvPr/>
        </p:nvSpPr>
        <p:spPr>
          <a:xfrm>
            <a:off x="3962400" y="3124200"/>
            <a:ext cx="4629151" cy="2514600"/>
          </a:xfrm>
          <a:prstGeom prst="rect">
            <a:avLst/>
          </a:prstGeom>
          <a:noFill/>
          <a:ln>
            <a:noFill/>
          </a:ln>
        </p:spPr>
        <p:txBody>
          <a:bodyPr spcFirstLastPara="1" wrap="square" lIns="91425" tIns="45700" rIns="91425" bIns="45700" numCol="1" anchor="t" anchorCtr="0">
            <a:normAutofit/>
          </a:bodyPr>
          <a:lstStyle/>
          <a:p>
            <a:pPr marL="349250" marR="0" lvl="0" indent="-349250" algn="l" rtl="0">
              <a:spcBef>
                <a:spcPts val="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Collaborative,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Coordinated,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Flexible,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Professional</a:t>
            </a:r>
            <a:endParaRPr/>
          </a:p>
          <a:p>
            <a:pPr marL="349250" marR="0" lvl="0" indent="-181610" algn="l" rtl="0">
              <a:spcBef>
                <a:spcPts val="2000"/>
              </a:spcBef>
              <a:spcAft>
                <a:spcPts val="0"/>
              </a:spcAft>
              <a:buClr>
                <a:srgbClr val="9FC3E3"/>
              </a:buClr>
              <a:buSzPts val="2640"/>
              <a:buFont typeface="Noto Sans Symbols"/>
              <a:buNone/>
            </a:pPr>
            <a:endParaRPr sz="2400">
              <a:solidFill>
                <a:srgbClr val="595959"/>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381000" y="1143000"/>
            <a:ext cx="8305800" cy="5486400"/>
          </a:xfrm>
          <a:prstGeom prst="roundRect">
            <a:avLst>
              <a:gd name="adj" fmla="val 0"/>
            </a:avLst>
          </a:prstGeom>
          <a:solidFill>
            <a:schemeClr val="lt1">
              <a:alpha val="69803"/>
            </a:schemeClr>
          </a:solidFill>
          <a:ln>
            <a:noFill/>
          </a:ln>
        </p:spPr>
        <p:txBody>
          <a:bodyPr spcFirstLastPara="1" wrap="square" lIns="91425" tIns="45700" rIns="91425" bIns="45700" numCol="1"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pic>
        <p:nvPicPr>
          <p:cNvPr id="132" name="Google Shape;132;p5" descr="Nema_1"/>
          <p:cNvPicPr preferRelativeResize="0"/>
          <p:nvPr/>
        </p:nvPicPr>
        <p:blipFill rotWithShape="1">
          <a:blip r:embed="rId3">
            <a:alphaModFix/>
          </a:blip>
          <a:srcRect/>
          <a:stretch/>
        </p:blipFill>
        <p:spPr>
          <a:xfrm>
            <a:off x="2438400" y="2438400"/>
            <a:ext cx="1676400" cy="931863"/>
          </a:xfrm>
          <a:prstGeom prst="rect">
            <a:avLst/>
          </a:prstGeom>
          <a:noFill/>
          <a:ln>
            <a:noFill/>
          </a:ln>
        </p:spPr>
      </p:pic>
      <p:pic>
        <p:nvPicPr>
          <p:cNvPr id="133" name="Google Shape;133;p5" descr="ichiefs_bar"/>
          <p:cNvPicPr preferRelativeResize="0"/>
          <p:nvPr/>
        </p:nvPicPr>
        <p:blipFill rotWithShape="1">
          <a:blip r:embed="rId4">
            <a:alphaModFix/>
          </a:blip>
          <a:srcRect/>
          <a:stretch/>
        </p:blipFill>
        <p:spPr>
          <a:xfrm>
            <a:off x="457200" y="3657600"/>
            <a:ext cx="7747000" cy="355600"/>
          </a:xfrm>
          <a:prstGeom prst="rect">
            <a:avLst/>
          </a:prstGeom>
          <a:noFill/>
          <a:ln>
            <a:noFill/>
          </a:ln>
        </p:spPr>
      </p:pic>
      <p:pic>
        <p:nvPicPr>
          <p:cNvPr id="134" name="Google Shape;134;p5" descr="ASFPMlog"/>
          <p:cNvPicPr preferRelativeResize="0"/>
          <p:nvPr/>
        </p:nvPicPr>
        <p:blipFill rotWithShape="1">
          <a:blip r:embed="rId5">
            <a:alphaModFix/>
          </a:blip>
          <a:srcRect/>
          <a:stretch/>
        </p:blipFill>
        <p:spPr>
          <a:xfrm>
            <a:off x="7319962" y="2438400"/>
            <a:ext cx="1138238" cy="1143000"/>
          </a:xfrm>
          <a:prstGeom prst="rect">
            <a:avLst/>
          </a:prstGeom>
          <a:noFill/>
          <a:ln>
            <a:noFill/>
          </a:ln>
        </p:spPr>
      </p:pic>
      <p:pic>
        <p:nvPicPr>
          <p:cNvPr id="135" name="Google Shape;135;p5" descr="accBanrPub"/>
          <p:cNvPicPr preferRelativeResize="0"/>
          <p:nvPr/>
        </p:nvPicPr>
        <p:blipFill rotWithShape="1">
          <a:blip r:embed="rId6">
            <a:alphaModFix/>
          </a:blip>
          <a:srcRect/>
          <a:stretch/>
        </p:blipFill>
        <p:spPr>
          <a:xfrm>
            <a:off x="381000" y="2590800"/>
            <a:ext cx="1981200" cy="782638"/>
          </a:xfrm>
          <a:prstGeom prst="rect">
            <a:avLst/>
          </a:prstGeom>
          <a:noFill/>
          <a:ln>
            <a:noFill/>
          </a:ln>
        </p:spPr>
      </p:pic>
      <p:pic>
        <p:nvPicPr>
          <p:cNvPr id="136" name="Google Shape;136;p5" descr="ndms"/>
          <p:cNvPicPr preferRelativeResize="0"/>
          <p:nvPr/>
        </p:nvPicPr>
        <p:blipFill rotWithShape="1">
          <a:blip r:embed="rId7">
            <a:alphaModFix/>
          </a:blip>
          <a:srcRect/>
          <a:stretch/>
        </p:blipFill>
        <p:spPr>
          <a:xfrm>
            <a:off x="7802562" y="4142328"/>
            <a:ext cx="1143000" cy="1103313"/>
          </a:xfrm>
          <a:prstGeom prst="rect">
            <a:avLst/>
          </a:prstGeom>
          <a:noFill/>
          <a:ln>
            <a:noFill/>
          </a:ln>
        </p:spPr>
      </p:pic>
      <p:pic>
        <p:nvPicPr>
          <p:cNvPr id="137" name="Google Shape;137;p5" descr="title2"/>
          <p:cNvPicPr preferRelativeResize="0"/>
          <p:nvPr/>
        </p:nvPicPr>
        <p:blipFill rotWithShape="1">
          <a:blip r:embed="rId8">
            <a:alphaModFix/>
          </a:blip>
          <a:srcRect/>
          <a:stretch/>
        </p:blipFill>
        <p:spPr>
          <a:xfrm>
            <a:off x="182880" y="4303077"/>
            <a:ext cx="3429000" cy="792163"/>
          </a:xfrm>
          <a:prstGeom prst="rect">
            <a:avLst/>
          </a:prstGeom>
          <a:noFill/>
          <a:ln>
            <a:noFill/>
          </a:ln>
        </p:spPr>
      </p:pic>
      <p:pic>
        <p:nvPicPr>
          <p:cNvPr id="138" name="Google Shape;138;p5" descr="redcross2"/>
          <p:cNvPicPr preferRelativeResize="0"/>
          <p:nvPr/>
        </p:nvPicPr>
        <p:blipFill rotWithShape="1">
          <a:blip r:embed="rId9">
            <a:alphaModFix/>
          </a:blip>
          <a:srcRect/>
          <a:stretch/>
        </p:blipFill>
        <p:spPr>
          <a:xfrm>
            <a:off x="4609592" y="4154591"/>
            <a:ext cx="3184642" cy="940649"/>
          </a:xfrm>
          <a:prstGeom prst="rect">
            <a:avLst/>
          </a:prstGeom>
          <a:noFill/>
          <a:ln>
            <a:noFill/>
          </a:ln>
        </p:spPr>
      </p:pic>
      <p:pic>
        <p:nvPicPr>
          <p:cNvPr id="139" name="Google Shape;139;p5" descr="faeagle"/>
          <p:cNvPicPr preferRelativeResize="0"/>
          <p:nvPr/>
        </p:nvPicPr>
        <p:blipFill rotWithShape="1">
          <a:blip r:embed="rId10">
            <a:alphaModFix/>
          </a:blip>
          <a:srcRect/>
          <a:stretch/>
        </p:blipFill>
        <p:spPr>
          <a:xfrm>
            <a:off x="3973354" y="4223488"/>
            <a:ext cx="684213" cy="914400"/>
          </a:xfrm>
          <a:prstGeom prst="rect">
            <a:avLst/>
          </a:prstGeom>
          <a:noFill/>
          <a:ln>
            <a:noFill/>
          </a:ln>
        </p:spPr>
      </p:pic>
      <p:pic>
        <p:nvPicPr>
          <p:cNvPr id="140" name="Google Shape;140;p5" descr="KEMA_2002"/>
          <p:cNvPicPr preferRelativeResize="0"/>
          <p:nvPr/>
        </p:nvPicPr>
        <p:blipFill rotWithShape="1">
          <a:blip r:embed="rId11">
            <a:alphaModFix/>
          </a:blip>
          <a:srcRect/>
          <a:stretch/>
        </p:blipFill>
        <p:spPr>
          <a:xfrm>
            <a:off x="5791200" y="5410200"/>
            <a:ext cx="1219200" cy="1066800"/>
          </a:xfrm>
          <a:prstGeom prst="rect">
            <a:avLst/>
          </a:prstGeom>
          <a:noFill/>
          <a:ln>
            <a:noFill/>
          </a:ln>
        </p:spPr>
      </p:pic>
      <p:pic>
        <p:nvPicPr>
          <p:cNvPr id="141" name="Google Shape;141;p5" descr="CEMA-Logo-5"/>
          <p:cNvPicPr preferRelativeResize="0"/>
          <p:nvPr/>
        </p:nvPicPr>
        <p:blipFill rotWithShape="1">
          <a:blip r:embed="rId12">
            <a:alphaModFix/>
          </a:blip>
          <a:srcRect/>
          <a:stretch/>
        </p:blipFill>
        <p:spPr>
          <a:xfrm>
            <a:off x="4495800" y="5334000"/>
            <a:ext cx="1143000" cy="1136650"/>
          </a:xfrm>
          <a:prstGeom prst="rect">
            <a:avLst/>
          </a:prstGeom>
          <a:noFill/>
          <a:ln>
            <a:noFill/>
          </a:ln>
        </p:spPr>
      </p:pic>
      <p:pic>
        <p:nvPicPr>
          <p:cNvPr id="142" name="Google Shape;142;p5" descr="texas_logo"/>
          <p:cNvPicPr preferRelativeResize="0"/>
          <p:nvPr/>
        </p:nvPicPr>
        <p:blipFill rotWithShape="1">
          <a:blip r:embed="rId13">
            <a:alphaModFix/>
          </a:blip>
          <a:srcRect/>
          <a:stretch/>
        </p:blipFill>
        <p:spPr>
          <a:xfrm>
            <a:off x="1752600" y="5257800"/>
            <a:ext cx="1143000" cy="1143000"/>
          </a:xfrm>
          <a:prstGeom prst="rect">
            <a:avLst/>
          </a:prstGeom>
          <a:noFill/>
          <a:ln>
            <a:noFill/>
          </a:ln>
        </p:spPr>
      </p:pic>
      <p:pic>
        <p:nvPicPr>
          <p:cNvPr id="143" name="Google Shape;143;p5" descr="nmema"/>
          <p:cNvPicPr preferRelativeResize="0"/>
          <p:nvPr/>
        </p:nvPicPr>
        <p:blipFill rotWithShape="1">
          <a:blip r:embed="rId14">
            <a:alphaModFix/>
          </a:blip>
          <a:srcRect/>
          <a:stretch/>
        </p:blipFill>
        <p:spPr>
          <a:xfrm>
            <a:off x="3124200" y="5334000"/>
            <a:ext cx="1143000" cy="1096963"/>
          </a:xfrm>
          <a:prstGeom prst="rect">
            <a:avLst/>
          </a:prstGeom>
          <a:noFill/>
          <a:ln>
            <a:noFill/>
          </a:ln>
        </p:spPr>
      </p:pic>
      <p:pic>
        <p:nvPicPr>
          <p:cNvPr id="144" name="Google Shape;144;p5" descr="lepalogo"/>
          <p:cNvPicPr preferRelativeResize="0"/>
          <p:nvPr/>
        </p:nvPicPr>
        <p:blipFill rotWithShape="1">
          <a:blip r:embed="rId15">
            <a:alphaModFix/>
          </a:blip>
          <a:srcRect r="68919"/>
          <a:stretch/>
        </p:blipFill>
        <p:spPr>
          <a:xfrm>
            <a:off x="7239000" y="5410200"/>
            <a:ext cx="1219200" cy="1152525"/>
          </a:xfrm>
          <a:prstGeom prst="rect">
            <a:avLst/>
          </a:prstGeom>
          <a:noFill/>
          <a:ln>
            <a:noFill/>
          </a:ln>
        </p:spPr>
      </p:pic>
      <p:pic>
        <p:nvPicPr>
          <p:cNvPr id="145" name="Google Shape;145;p5" descr="naco_logotop"/>
          <p:cNvPicPr preferRelativeResize="0"/>
          <p:nvPr/>
        </p:nvPicPr>
        <p:blipFill rotWithShape="1">
          <a:blip r:embed="rId16">
            <a:alphaModFix/>
          </a:blip>
          <a:srcRect r="68526"/>
          <a:stretch/>
        </p:blipFill>
        <p:spPr>
          <a:xfrm>
            <a:off x="-39166800" y="-3200400"/>
            <a:ext cx="11582400" cy="1887537"/>
          </a:xfrm>
          <a:prstGeom prst="rect">
            <a:avLst/>
          </a:prstGeom>
          <a:noFill/>
          <a:ln>
            <a:noFill/>
          </a:ln>
        </p:spPr>
      </p:pic>
      <p:pic>
        <p:nvPicPr>
          <p:cNvPr id="146" name="Google Shape;146;p5" descr="naco_logotop"/>
          <p:cNvPicPr preferRelativeResize="0"/>
          <p:nvPr/>
        </p:nvPicPr>
        <p:blipFill rotWithShape="1">
          <a:blip r:embed="rId16">
            <a:alphaModFix/>
          </a:blip>
          <a:srcRect r="67921" b="-22380"/>
          <a:stretch/>
        </p:blipFill>
        <p:spPr>
          <a:xfrm>
            <a:off x="304800" y="1524000"/>
            <a:ext cx="4114800" cy="879475"/>
          </a:xfrm>
          <a:prstGeom prst="rect">
            <a:avLst/>
          </a:prstGeom>
          <a:noFill/>
          <a:ln>
            <a:noFill/>
          </a:ln>
        </p:spPr>
      </p:pic>
      <p:pic>
        <p:nvPicPr>
          <p:cNvPr id="147" name="Google Shape;147;p5" descr="logo_small"/>
          <p:cNvPicPr preferRelativeResize="0"/>
          <p:nvPr/>
        </p:nvPicPr>
        <p:blipFill rotWithShape="1">
          <a:blip r:embed="rId17">
            <a:alphaModFix/>
          </a:blip>
          <a:srcRect/>
          <a:stretch/>
        </p:blipFill>
        <p:spPr>
          <a:xfrm>
            <a:off x="533400" y="5257800"/>
            <a:ext cx="960438" cy="1143000"/>
          </a:xfrm>
          <a:prstGeom prst="rect">
            <a:avLst/>
          </a:prstGeom>
          <a:noFill/>
          <a:ln>
            <a:noFill/>
          </a:ln>
        </p:spPr>
      </p:pic>
      <p:pic>
        <p:nvPicPr>
          <p:cNvPr id="148" name="Google Shape;148;p5" descr="AFEM_logo_circle Lo Res"/>
          <p:cNvPicPr preferRelativeResize="0"/>
          <p:nvPr/>
        </p:nvPicPr>
        <p:blipFill rotWithShape="1">
          <a:blip r:embed="rId18">
            <a:alphaModFix/>
          </a:blip>
          <a:srcRect/>
          <a:stretch/>
        </p:blipFill>
        <p:spPr>
          <a:xfrm>
            <a:off x="5780881" y="2341562"/>
            <a:ext cx="1138238" cy="1138238"/>
          </a:xfrm>
          <a:prstGeom prst="rect">
            <a:avLst/>
          </a:prstGeom>
          <a:noFill/>
          <a:ln>
            <a:noFill/>
          </a:ln>
        </p:spPr>
      </p:pic>
      <p:pic>
        <p:nvPicPr>
          <p:cNvPr id="149" name="Google Shape;149;p5"/>
          <p:cNvPicPr preferRelativeResize="0"/>
          <p:nvPr/>
        </p:nvPicPr>
        <p:blipFill rotWithShape="1">
          <a:blip r:embed="rId19">
            <a:alphaModFix/>
          </a:blip>
          <a:srcRect/>
          <a:stretch/>
        </p:blipFill>
        <p:spPr>
          <a:xfrm>
            <a:off x="69609" y="76200"/>
            <a:ext cx="2063991" cy="1295400"/>
          </a:xfrm>
          <a:prstGeom prst="rect">
            <a:avLst/>
          </a:prstGeom>
          <a:noFill/>
          <a:ln>
            <a:noFill/>
          </a:ln>
        </p:spPr>
      </p:pic>
      <p:sp>
        <p:nvSpPr>
          <p:cNvPr id="150" name="Google Shape;150;p5"/>
          <p:cNvSpPr txBox="1">
            <a:spLocks noGrp="1"/>
          </p:cNvSpPr>
          <p:nvPr>
            <p:ph type="title"/>
          </p:nvPr>
        </p:nvSpPr>
        <p:spPr>
          <a:xfrm>
            <a:off x="2057399" y="107576"/>
            <a:ext cx="6534151" cy="1187824"/>
          </a:xfrm>
          <a:prstGeom prst="rect">
            <a:avLst/>
          </a:prstGeom>
          <a:noFill/>
          <a:ln>
            <a:noFill/>
          </a:ln>
        </p:spPr>
        <p:txBody>
          <a:bodyPr spcFirstLastPara="1" wrap="square" lIns="91425" tIns="45700" rIns="91425" bIns="45700" numCol="1" anchor="b" anchorCtr="0">
            <a:noAutofit/>
          </a:bodyPr>
          <a:lstStyle/>
          <a:p>
            <a:pPr marL="0" lvl="0" indent="0" algn="l" rtl="0">
              <a:spcBef>
                <a:spcPts val="0"/>
              </a:spcBef>
              <a:spcAft>
                <a:spcPts val="0"/>
              </a:spcAft>
              <a:buClr>
                <a:srgbClr val="19346B"/>
              </a:buClr>
              <a:buSzPts val="3600"/>
              <a:buFont typeface="Arial"/>
              <a:buNone/>
            </a:pPr>
            <a:r>
              <a:rPr lang="en-US" sz="3600" dirty="0"/>
              <a:t>Advancing our Profession Through Partnerships</a:t>
            </a:r>
            <a:endParaRPr dirty="0"/>
          </a:p>
        </p:txBody>
      </p:sp>
      <p:pic>
        <p:nvPicPr>
          <p:cNvPr id="151" name="Google Shape;151;p5"/>
          <p:cNvPicPr preferRelativeResize="0"/>
          <p:nvPr/>
        </p:nvPicPr>
        <p:blipFill rotWithShape="1">
          <a:blip r:embed="rId20">
            <a:alphaModFix/>
          </a:blip>
          <a:srcRect/>
          <a:stretch/>
        </p:blipFill>
        <p:spPr>
          <a:xfrm>
            <a:off x="4344987" y="2330824"/>
            <a:ext cx="1141171" cy="1271809"/>
          </a:xfrm>
          <a:prstGeom prst="rect">
            <a:avLst/>
          </a:prstGeom>
          <a:noFill/>
          <a:ln>
            <a:noFill/>
          </a:ln>
        </p:spPr>
      </p:pic>
      <p:pic>
        <p:nvPicPr>
          <p:cNvPr id="152" name="Google Shape;152;p5" descr="Logo  Description automatically generated"/>
          <p:cNvPicPr preferRelativeResize="0"/>
          <p:nvPr/>
        </p:nvPicPr>
        <p:blipFill rotWithShape="1">
          <a:blip r:embed="rId21">
            <a:alphaModFix/>
          </a:blip>
          <a:srcRect/>
          <a:stretch/>
        </p:blipFill>
        <p:spPr>
          <a:xfrm>
            <a:off x="5548102" y="1282376"/>
            <a:ext cx="3251073" cy="10300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49275" y="320487"/>
            <a:ext cx="8042276" cy="883024"/>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dirty="0"/>
              <a:t>Global Board of Directors</a:t>
            </a:r>
            <a:endParaRPr dirty="0"/>
          </a:p>
        </p:txBody>
      </p:sp>
      <p:sp>
        <p:nvSpPr>
          <p:cNvPr id="166" name="Google Shape;166;p7"/>
          <p:cNvSpPr txBox="1">
            <a:spLocks noGrp="1"/>
          </p:cNvSpPr>
          <p:nvPr>
            <p:ph type="body" idx="1"/>
          </p:nvPr>
        </p:nvSpPr>
        <p:spPr>
          <a:xfrm>
            <a:off x="549275" y="1295400"/>
            <a:ext cx="8042276" cy="4800601"/>
          </a:xfrm>
          <a:prstGeom prst="rect">
            <a:avLst/>
          </a:prstGeom>
          <a:noFill/>
          <a:ln>
            <a:noFill/>
          </a:ln>
        </p:spPr>
        <p:txBody>
          <a:bodyPr spcFirstLastPara="1" wrap="square" lIns="91425" tIns="45700" rIns="91425" bIns="45700" numCol="1" anchor="t" anchorCtr="0">
            <a:normAutofit/>
          </a:bodyPr>
          <a:lstStyle/>
          <a:p>
            <a:pPr marL="0" marR="0" lvl="0" indent="0" algn="l" rtl="0">
              <a:lnSpc>
                <a:spcPct val="100000"/>
              </a:lnSpc>
              <a:spcBef>
                <a:spcPts val="0"/>
              </a:spcBef>
              <a:spcAft>
                <a:spcPts val="0"/>
              </a:spcAft>
              <a:buClr>
                <a:srgbClr val="595959"/>
              </a:buClr>
              <a:buSzPts val="2800"/>
              <a:buFont typeface="Arial"/>
              <a:buNone/>
            </a:pPr>
            <a:r>
              <a:rPr lang="en-US" sz="2800" dirty="0"/>
              <a:t>Representatives from each of the three (3) IAEM Councils participate:</a:t>
            </a:r>
            <a:endParaRPr dirty="0"/>
          </a:p>
          <a:p>
            <a:pPr indent="-457200">
              <a:spcBef>
                <a:spcPts val="0"/>
              </a:spcBef>
              <a:buClr>
                <a:srgbClr val="595959"/>
              </a:buClr>
              <a:buSzPts val="2800"/>
              <a:buFont typeface="Wingdings" pitchFamily="2" charset="2"/>
              <a:buChar char="§"/>
            </a:pPr>
            <a:r>
              <a:rPr lang="en-US" sz="2800" dirty="0"/>
              <a:t>IAEM Canada</a:t>
            </a:r>
            <a:endParaRPr dirty="0"/>
          </a:p>
          <a:p>
            <a:pPr indent="-457200">
              <a:spcBef>
                <a:spcPts val="0"/>
              </a:spcBef>
              <a:buClr>
                <a:srgbClr val="595959"/>
              </a:buClr>
              <a:buSzPts val="2800"/>
              <a:buFont typeface="Wingdings" pitchFamily="2" charset="2"/>
              <a:buChar char="§"/>
            </a:pPr>
            <a:r>
              <a:rPr lang="en-US" sz="2800" dirty="0"/>
              <a:t>IAEM Oceania</a:t>
            </a:r>
            <a:endParaRPr dirty="0"/>
          </a:p>
          <a:p>
            <a:pPr indent="-457200">
              <a:spcBef>
                <a:spcPts val="0"/>
              </a:spcBef>
              <a:buClr>
                <a:srgbClr val="595959"/>
              </a:buClr>
              <a:buSzPts val="2800"/>
              <a:buFont typeface="Wingdings" pitchFamily="2" charset="2"/>
              <a:buChar char="§"/>
            </a:pPr>
            <a:r>
              <a:rPr lang="en-US" sz="2800" dirty="0"/>
              <a:t>IAEM USA (4 members)</a:t>
            </a:r>
            <a:endParaRPr dirty="0"/>
          </a:p>
          <a:p>
            <a:pPr indent="-457200">
              <a:spcBef>
                <a:spcPts val="0"/>
              </a:spcBef>
              <a:buClr>
                <a:srgbClr val="595959"/>
              </a:buClr>
              <a:buSzPts val="2800"/>
              <a:buFont typeface="Wingdings" pitchFamily="2" charset="2"/>
              <a:buChar char="§"/>
            </a:pPr>
            <a:endParaRPr sz="2800" dirty="0"/>
          </a:p>
          <a:p>
            <a:pPr indent="-457200">
              <a:spcBef>
                <a:spcPts val="0"/>
              </a:spcBef>
              <a:buClr>
                <a:srgbClr val="595959"/>
              </a:buClr>
              <a:buSzPts val="2800"/>
              <a:buFont typeface="Wingdings" pitchFamily="2" charset="2"/>
              <a:buChar char="§"/>
            </a:pPr>
            <a:r>
              <a:rPr lang="en-US" sz="2800" dirty="0"/>
              <a:t>And (4) Ad Hoc Members</a:t>
            </a:r>
            <a:endParaRPr dirty="0"/>
          </a:p>
          <a:p>
            <a:pPr indent="-457200">
              <a:spcBef>
                <a:spcPts val="0"/>
              </a:spcBef>
              <a:buClr>
                <a:srgbClr val="595959"/>
              </a:buClr>
              <a:buSzPts val="2800"/>
              <a:buFont typeface="Wingdings" pitchFamily="2" charset="2"/>
              <a:buChar char="§"/>
            </a:pPr>
            <a:r>
              <a:rPr lang="en-US" sz="2800" dirty="0"/>
              <a:t>IAEM Asia</a:t>
            </a:r>
            <a:endParaRPr dirty="0"/>
          </a:p>
          <a:p>
            <a:pPr indent="-457200">
              <a:spcBef>
                <a:spcPts val="0"/>
              </a:spcBef>
              <a:buClr>
                <a:srgbClr val="595959"/>
              </a:buClr>
              <a:buSzPts val="2800"/>
              <a:buFont typeface="Wingdings" pitchFamily="2" charset="2"/>
              <a:buChar char="§"/>
            </a:pPr>
            <a:r>
              <a:rPr lang="en-US" sz="2800" dirty="0"/>
              <a:t>IAEM Middle East</a:t>
            </a:r>
            <a:endParaRPr dirty="0"/>
          </a:p>
          <a:p>
            <a:pPr indent="-457200">
              <a:spcBef>
                <a:spcPts val="0"/>
              </a:spcBef>
              <a:buClr>
                <a:srgbClr val="595959"/>
              </a:buClr>
              <a:buSzPts val="2800"/>
              <a:buFont typeface="Wingdings" pitchFamily="2" charset="2"/>
              <a:buChar char="§"/>
            </a:pPr>
            <a:r>
              <a:rPr lang="en-US" sz="2800" dirty="0"/>
              <a:t>IAEM Latin America</a:t>
            </a:r>
            <a:endParaRPr dirty="0"/>
          </a:p>
          <a:p>
            <a:pPr indent="-457200">
              <a:spcBef>
                <a:spcPts val="0"/>
              </a:spcBef>
              <a:buClr>
                <a:srgbClr val="595959"/>
              </a:buClr>
              <a:buSzPts val="2800"/>
              <a:buFont typeface="Wingdings" pitchFamily="2" charset="2"/>
              <a:buChar char="§"/>
            </a:pPr>
            <a:r>
              <a:rPr lang="en-US" sz="2800" dirty="0"/>
              <a:t>IAEM Japan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49275" y="320487"/>
            <a:ext cx="8042276" cy="883024"/>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rial"/>
              <a:buNone/>
            </a:pPr>
            <a:r>
              <a:rPr lang="en-US"/>
              <a:t>IAEM-USA Board of Directors</a:t>
            </a:r>
            <a:endParaRPr/>
          </a:p>
        </p:txBody>
      </p:sp>
      <p:sp>
        <p:nvSpPr>
          <p:cNvPr id="173" name="Google Shape;173;p8"/>
          <p:cNvSpPr txBox="1">
            <a:spLocks noGrp="1"/>
          </p:cNvSpPr>
          <p:nvPr>
            <p:ph type="body" idx="1"/>
          </p:nvPr>
        </p:nvSpPr>
        <p:spPr>
          <a:xfrm>
            <a:off x="549275" y="1295400"/>
            <a:ext cx="8042276" cy="4800601"/>
          </a:xfrm>
          <a:prstGeom prst="rect">
            <a:avLst/>
          </a:prstGeom>
          <a:noFill/>
          <a:ln>
            <a:noFill/>
          </a:ln>
        </p:spPr>
        <p:txBody>
          <a:bodyPr spcFirstLastPara="1" wrap="square" lIns="91425" tIns="45700" rIns="91425" bIns="45700" numCol="1" anchor="t" anchorCtr="0">
            <a:normAutofit/>
          </a:bodyPr>
          <a:lstStyle/>
          <a:p>
            <a:pPr marL="349250" lvl="0" indent="-349250" algn="l" rtl="0">
              <a:spcBef>
                <a:spcPts val="0"/>
              </a:spcBef>
              <a:spcAft>
                <a:spcPts val="0"/>
              </a:spcAft>
              <a:buClr>
                <a:srgbClr val="595959"/>
              </a:buClr>
              <a:buSzPts val="2400"/>
              <a:buFont typeface="Wingdings" pitchFamily="2" charset="2"/>
              <a:buChar char="§"/>
            </a:pPr>
            <a:r>
              <a:rPr lang="en-US" dirty="0"/>
              <a:t>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First Vice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Second Vice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Immediate Past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Secretary*</a:t>
            </a:r>
            <a:endParaRPr dirty="0"/>
          </a:p>
          <a:p>
            <a:pPr marL="349250" lvl="0" indent="-349250" algn="l" rtl="0">
              <a:spcBef>
                <a:spcPts val="0"/>
              </a:spcBef>
              <a:spcAft>
                <a:spcPts val="0"/>
              </a:spcAft>
              <a:buClr>
                <a:srgbClr val="595959"/>
              </a:buClr>
              <a:buSzPts val="2400"/>
              <a:buFont typeface="Wingdings" pitchFamily="2" charset="2"/>
              <a:buChar char="§"/>
            </a:pPr>
            <a:r>
              <a:rPr lang="en-US" dirty="0"/>
              <a:t>Treasurer*</a:t>
            </a:r>
            <a:endParaRPr dirty="0"/>
          </a:p>
          <a:p>
            <a:pPr marL="349250" lvl="0" indent="-349250" algn="l" rtl="0">
              <a:spcBef>
                <a:spcPts val="0"/>
              </a:spcBef>
              <a:spcAft>
                <a:spcPts val="0"/>
              </a:spcAft>
              <a:buClr>
                <a:srgbClr val="595959"/>
              </a:buClr>
              <a:buSzPts val="2400"/>
              <a:buFont typeface="Wingdings" pitchFamily="2" charset="2"/>
              <a:buChar char="§"/>
            </a:pPr>
            <a:r>
              <a:rPr lang="en-US" dirty="0"/>
              <a:t>Regional Presidents (10)</a:t>
            </a:r>
            <a:endParaRPr dirty="0"/>
          </a:p>
          <a:p>
            <a:pPr marL="0" lvl="0" indent="0" algn="l" rtl="0">
              <a:spcBef>
                <a:spcPts val="0"/>
              </a:spcBef>
              <a:spcAft>
                <a:spcPts val="0"/>
              </a:spcAft>
              <a:buClr>
                <a:srgbClr val="595959"/>
              </a:buClr>
              <a:buSzPts val="2400"/>
              <a:buNone/>
            </a:pPr>
            <a:endParaRPr dirty="0"/>
          </a:p>
          <a:p>
            <a:pPr marL="0" lvl="0" indent="0" algn="l" rtl="0">
              <a:spcBef>
                <a:spcPts val="0"/>
              </a:spcBef>
              <a:spcAft>
                <a:spcPts val="0"/>
              </a:spcAft>
              <a:buClr>
                <a:srgbClr val="595959"/>
              </a:buClr>
              <a:buSzPts val="2400"/>
              <a:buNone/>
            </a:pPr>
            <a:r>
              <a:rPr lang="en-US" dirty="0"/>
              <a:t>(*Executive Committee, plus one representative selected from and by the Regional Presidents)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533398" y="611872"/>
            <a:ext cx="8013702" cy="1162050"/>
          </a:xfrm>
          <a:prstGeom prst="rect">
            <a:avLst/>
          </a:prstGeom>
          <a:noFill/>
          <a:ln>
            <a:noFill/>
          </a:ln>
        </p:spPr>
        <p:txBody>
          <a:bodyPr spcFirstLastPara="1" wrap="square" lIns="91425" tIns="45700" rIns="91425" bIns="45700" numCol="1" anchor="b" anchorCtr="0">
            <a:normAutofit/>
          </a:bodyPr>
          <a:lstStyle/>
          <a:p>
            <a:pPr marL="0" lvl="0" indent="0" algn="ctr" rtl="0">
              <a:spcBef>
                <a:spcPts val="0"/>
              </a:spcBef>
              <a:spcAft>
                <a:spcPts val="0"/>
              </a:spcAft>
              <a:buClr>
                <a:srgbClr val="19346B"/>
              </a:buClr>
              <a:buSzPts val="4600"/>
              <a:buFont typeface="Arial"/>
              <a:buNone/>
            </a:pPr>
            <a:r>
              <a:rPr lang="en-US" dirty="0"/>
              <a:t>Membership For All EMs</a:t>
            </a:r>
            <a:endParaRPr dirty="0"/>
          </a:p>
        </p:txBody>
      </p:sp>
      <p:sp>
        <p:nvSpPr>
          <p:cNvPr id="3" name="Text Placeholder 2">
            <a:extLst>
              <a:ext uri="{FF2B5EF4-FFF2-40B4-BE49-F238E27FC236}">
                <a16:creationId xmlns:a16="http://schemas.microsoft.com/office/drawing/2014/main" id="{8FA8B3B2-636E-6BC6-C28B-02845AD79AA9}"/>
              </a:ext>
            </a:extLst>
          </p:cNvPr>
          <p:cNvSpPr>
            <a:spLocks noGrp="1"/>
          </p:cNvSpPr>
          <p:nvPr>
            <p:ph type="body" idx="1"/>
          </p:nvPr>
        </p:nvSpPr>
        <p:spPr>
          <a:xfrm>
            <a:off x="0" y="2410156"/>
            <a:ext cx="9144000" cy="3720152"/>
          </a:xfrm>
        </p:spPr>
        <p:txBody>
          <a:bodyPr>
            <a:normAutofit/>
          </a:bodyPr>
          <a:lstStyle/>
          <a:p>
            <a:r>
              <a:rPr lang="en-US" sz="4000" dirty="0"/>
              <a:t>Individuals</a:t>
            </a:r>
          </a:p>
          <a:p>
            <a:r>
              <a:rPr lang="en-US" sz="4000" dirty="0"/>
              <a:t>Emerging Professionals</a:t>
            </a:r>
          </a:p>
          <a:p>
            <a:r>
              <a:rPr lang="en-US" sz="4000" dirty="0"/>
              <a:t>Students</a:t>
            </a:r>
          </a:p>
          <a:p>
            <a:r>
              <a:rPr lang="en-US" sz="4000" dirty="0"/>
              <a:t>Organizations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65400" y="329152"/>
            <a:ext cx="8491625" cy="1337100"/>
          </a:xfrm>
          <a:prstGeom prst="rect">
            <a:avLst/>
          </a:prstGeom>
          <a:noFill/>
          <a:ln>
            <a:noFill/>
          </a:ln>
        </p:spPr>
        <p:txBody>
          <a:bodyPr spcFirstLastPara="1" wrap="square" lIns="91425" tIns="45700" rIns="91425" bIns="45700" numCol="1" anchor="b" anchorCtr="0">
            <a:noAutofit/>
          </a:bodyPr>
          <a:lstStyle/>
          <a:p>
            <a:pPr marL="0" lvl="0" indent="0" algn="ctr" rtl="0">
              <a:spcBef>
                <a:spcPts val="0"/>
              </a:spcBef>
              <a:spcAft>
                <a:spcPts val="0"/>
              </a:spcAft>
              <a:buClr>
                <a:srgbClr val="19346B"/>
              </a:buClr>
              <a:buSzPts val="4600"/>
              <a:buFont typeface="Avenir"/>
              <a:buNone/>
            </a:pPr>
            <a:r>
              <a:rPr lang="en-US" dirty="0">
                <a:latin typeface="Avenir"/>
                <a:ea typeface="Avenir"/>
                <a:cs typeface="Avenir"/>
                <a:sym typeface="Avenir"/>
              </a:rPr>
              <a:t>USA Standing Committees</a:t>
            </a:r>
            <a:endParaRPr dirty="0"/>
          </a:p>
        </p:txBody>
      </p:sp>
      <p:sp>
        <p:nvSpPr>
          <p:cNvPr id="187" name="Google Shape;187;p10"/>
          <p:cNvSpPr txBox="1">
            <a:spLocks noGrp="1"/>
          </p:cNvSpPr>
          <p:nvPr>
            <p:ph type="body" idx="1"/>
          </p:nvPr>
        </p:nvSpPr>
        <p:spPr>
          <a:xfrm>
            <a:off x="0" y="1943099"/>
            <a:ext cx="9144000" cy="4343400"/>
          </a:xfrm>
          <a:prstGeom prst="rect">
            <a:avLst/>
          </a:prstGeom>
          <a:noFill/>
          <a:ln>
            <a:noFill/>
          </a:ln>
        </p:spPr>
        <p:txBody>
          <a:bodyPr spcFirstLastPara="1" wrap="square" lIns="91425" tIns="45700" rIns="91425" bIns="45700" numCol="1" anchor="t" anchorCtr="0">
            <a:noAutofit/>
          </a:bodyPr>
          <a:lstStyle/>
          <a:p>
            <a:pPr marL="0" lvl="0" indent="0" algn="ctr" rtl="0">
              <a:lnSpc>
                <a:spcPct val="115000"/>
              </a:lnSpc>
              <a:spcBef>
                <a:spcPts val="0"/>
              </a:spcBef>
              <a:spcAft>
                <a:spcPts val="0"/>
              </a:spcAft>
              <a:buClr>
                <a:srgbClr val="19346B"/>
              </a:buClr>
              <a:buSzPts val="2860"/>
              <a:buNone/>
            </a:pPr>
            <a:r>
              <a:rPr lang="en-US" sz="2600" dirty="0">
                <a:solidFill>
                  <a:srgbClr val="19346B"/>
                </a:solidFill>
                <a:latin typeface="Trebuchet MS"/>
                <a:ea typeface="Trebuchet MS"/>
                <a:cs typeface="Trebuchet MS"/>
                <a:sym typeface="Trebuchet MS"/>
              </a:rPr>
              <a:t>Awards &amp; Recognition</a:t>
            </a:r>
            <a:endParaRPr dirty="0"/>
          </a:p>
          <a:p>
            <a:pPr marL="12700" lvl="0" indent="0" algn="ctr" rtl="0">
              <a:lnSpc>
                <a:spcPct val="120000"/>
              </a:lnSpc>
              <a:spcBef>
                <a:spcPts val="2000"/>
              </a:spcBef>
              <a:spcAft>
                <a:spcPts val="0"/>
              </a:spcAft>
              <a:buClr>
                <a:srgbClr val="19346B"/>
              </a:buClr>
              <a:buSzPts val="2660"/>
              <a:buNone/>
            </a:pPr>
            <a:r>
              <a:rPr lang="en-US" sz="2600" dirty="0">
                <a:solidFill>
                  <a:srgbClr val="19346B"/>
                </a:solidFill>
                <a:latin typeface="Trebuchet MS"/>
                <a:ea typeface="Trebuchet MS"/>
                <a:cs typeface="Trebuchet MS"/>
                <a:sym typeface="Trebuchet MS"/>
              </a:rPr>
              <a:t>Community and Member Engagement</a:t>
            </a:r>
            <a:endParaRPr sz="2600" dirty="0">
              <a:solidFill>
                <a:srgbClr val="19346B"/>
              </a:solidFill>
              <a:latin typeface="Trebuchet MS"/>
              <a:ea typeface="Trebuchet MS"/>
              <a:cs typeface="Trebuchet MS"/>
              <a:sym typeface="Trebuchet MS"/>
            </a:endParaRPr>
          </a:p>
          <a:p>
            <a:pPr marL="12700" lvl="0" indent="0" algn="ctr" rtl="0">
              <a:lnSpc>
                <a:spcPct val="120000"/>
              </a:lnSpc>
              <a:spcBef>
                <a:spcPts val="2000"/>
              </a:spcBef>
              <a:spcAft>
                <a:spcPts val="0"/>
              </a:spcAft>
              <a:buClr>
                <a:srgbClr val="19346B"/>
              </a:buClr>
              <a:buSzPts val="2660"/>
              <a:buNone/>
            </a:pPr>
            <a:r>
              <a:rPr lang="en-US" sz="2600" dirty="0">
                <a:solidFill>
                  <a:srgbClr val="19346B"/>
                </a:solidFill>
                <a:latin typeface="Trebuchet MS"/>
                <a:ea typeface="Trebuchet MS"/>
                <a:cs typeface="Trebuchet MS"/>
                <a:sym typeface="Trebuchet MS"/>
              </a:rPr>
              <a:t>Conference</a:t>
            </a:r>
            <a:endParaRPr sz="2600" dirty="0">
              <a:solidFill>
                <a:srgbClr val="19346B"/>
              </a:solidFill>
              <a:latin typeface="Trebuchet MS"/>
              <a:ea typeface="Trebuchet MS"/>
              <a:cs typeface="Trebuchet MS"/>
              <a:sym typeface="Trebuchet MS"/>
            </a:endParaRPr>
          </a:p>
          <a:p>
            <a:pPr marL="12700" lvl="0" indent="0" algn="ctr" rtl="0">
              <a:lnSpc>
                <a:spcPct val="120000"/>
              </a:lnSpc>
              <a:spcBef>
                <a:spcPts val="2000"/>
              </a:spcBef>
              <a:spcAft>
                <a:spcPts val="0"/>
              </a:spcAft>
              <a:buClr>
                <a:srgbClr val="19346B"/>
              </a:buClr>
              <a:buSzPts val="2660"/>
              <a:buNone/>
            </a:pPr>
            <a:r>
              <a:rPr lang="en-US" sz="2600" dirty="0">
                <a:solidFill>
                  <a:srgbClr val="19346B"/>
                </a:solidFill>
                <a:latin typeface="Trebuchet MS"/>
                <a:ea typeface="Trebuchet MS"/>
                <a:cs typeface="Trebuchet MS"/>
                <a:sym typeface="Trebuchet MS"/>
              </a:rPr>
              <a:t>Diversity, Equity &amp; Inclusion</a:t>
            </a:r>
          </a:p>
          <a:p>
            <a:pPr marL="12700" lvl="0" indent="0" algn="ctr" rtl="0">
              <a:lnSpc>
                <a:spcPct val="120000"/>
              </a:lnSpc>
              <a:spcBef>
                <a:spcPts val="2000"/>
              </a:spcBef>
              <a:spcAft>
                <a:spcPts val="0"/>
              </a:spcAft>
              <a:buClr>
                <a:srgbClr val="19346B"/>
              </a:buClr>
              <a:buSzPts val="2660"/>
              <a:buNone/>
            </a:pPr>
            <a:r>
              <a:rPr lang="en-US" sz="2600" dirty="0">
                <a:solidFill>
                  <a:srgbClr val="19346B"/>
                </a:solidFill>
                <a:latin typeface="Trebuchet MS"/>
                <a:sym typeface="Trebuchet MS"/>
              </a:rPr>
              <a:t>Government Affairs</a:t>
            </a:r>
            <a:endParaRPr dirty="0"/>
          </a:p>
        </p:txBody>
      </p:sp>
    </p:spTree>
  </p:cSld>
  <p:clrMapOvr>
    <a:masterClrMapping/>
  </p:clrMapOvr>
</p:sld>
</file>

<file path=ppt/theme/theme1.xml><?xml version="1.0" encoding="utf-8"?>
<a:theme xmlns:a="http://schemas.openxmlformats.org/drawingml/2006/main" name="IAEM-USA 2015 Business Mtg">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1538</Words>
  <Application>Microsoft Macintosh PowerPoint</Application>
  <PresentationFormat>On-screen Show (4:3)</PresentationFormat>
  <Paragraphs>217</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Gill Sans</vt:lpstr>
      <vt:lpstr>Arial</vt:lpstr>
      <vt:lpstr>Source Sans Pro</vt:lpstr>
      <vt:lpstr>Trebuchet MS</vt:lpstr>
      <vt:lpstr>Noto Sans Symbols</vt:lpstr>
      <vt:lpstr>Calibri</vt:lpstr>
      <vt:lpstr>Wingdings</vt:lpstr>
      <vt:lpstr>Bevan</vt:lpstr>
      <vt:lpstr>Avenir</vt:lpstr>
      <vt:lpstr>IAEM-USA 2015 Business Mtg</vt:lpstr>
      <vt:lpstr>PowerPoint Presentation</vt:lpstr>
      <vt:lpstr>About IAEM</vt:lpstr>
      <vt:lpstr>IAEM’s Mission</vt:lpstr>
      <vt:lpstr>POEM</vt:lpstr>
      <vt:lpstr>Advancing our Profession Through Partnerships</vt:lpstr>
      <vt:lpstr>Global Board of Directors</vt:lpstr>
      <vt:lpstr>IAEM-USA Board of Directors</vt:lpstr>
      <vt:lpstr>Membership For All EMs</vt:lpstr>
      <vt:lpstr>USA Standing Committees</vt:lpstr>
      <vt:lpstr>USA Caucuses</vt:lpstr>
      <vt:lpstr>USA Commissions</vt:lpstr>
      <vt:lpstr>Connect with IAEM</vt:lpstr>
      <vt:lpstr>IAEMconnect</vt:lpstr>
      <vt:lpstr>Mark Your Calendar for Learning Opportunities</vt:lpstr>
      <vt:lpstr>Our Advocacy</vt:lpstr>
      <vt:lpstr>Advancing our Profession Through Standards</vt:lpstr>
      <vt:lpstr>Emergency Management Accreditation Program</vt:lpstr>
      <vt:lpstr>Certification: Advancing Our Profession</vt:lpstr>
      <vt:lpstr>Purpose of IAEM’s Certification Program</vt:lpstr>
      <vt:lpstr>Areas of Expertise on CEM Commission</vt:lpstr>
      <vt:lpstr>Why Become an AEM or CEM?</vt:lpstr>
      <vt:lpstr>Certification Maintenance</vt:lpstr>
      <vt:lpstr>Mentor Program</vt:lpstr>
      <vt:lpstr>Because people’s lives depend on you…</vt:lpstr>
      <vt:lpstr>Connect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Firth</dc:creator>
  <cp:lastModifiedBy>Dawn Shiley</cp:lastModifiedBy>
  <cp:revision>4</cp:revision>
  <dcterms:created xsi:type="dcterms:W3CDTF">2020-12-01T23:04:34Z</dcterms:created>
  <dcterms:modified xsi:type="dcterms:W3CDTF">2025-08-26T13:38:27Z</dcterms:modified>
</cp:coreProperties>
</file>