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42"/>
  </p:notesMasterIdLst>
  <p:sldIdLst>
    <p:sldId id="256" r:id="rId5"/>
    <p:sldId id="347" r:id="rId6"/>
    <p:sldId id="348" r:id="rId7"/>
    <p:sldId id="349" r:id="rId8"/>
    <p:sldId id="350" r:id="rId9"/>
    <p:sldId id="351" r:id="rId10"/>
    <p:sldId id="353" r:id="rId11"/>
    <p:sldId id="448" r:id="rId12"/>
    <p:sldId id="465" r:id="rId13"/>
    <p:sldId id="466" r:id="rId14"/>
    <p:sldId id="464" r:id="rId15"/>
    <p:sldId id="467" r:id="rId16"/>
    <p:sldId id="354" r:id="rId17"/>
    <p:sldId id="355" r:id="rId18"/>
    <p:sldId id="356" r:id="rId19"/>
    <p:sldId id="358" r:id="rId20"/>
    <p:sldId id="470" r:id="rId21"/>
    <p:sldId id="359" r:id="rId22"/>
    <p:sldId id="360" r:id="rId23"/>
    <p:sldId id="449" r:id="rId24"/>
    <p:sldId id="450" r:id="rId25"/>
    <p:sldId id="451" r:id="rId26"/>
    <p:sldId id="452" r:id="rId27"/>
    <p:sldId id="453" r:id="rId28"/>
    <p:sldId id="454" r:id="rId29"/>
    <p:sldId id="455" r:id="rId30"/>
    <p:sldId id="456" r:id="rId31"/>
    <p:sldId id="457" r:id="rId32"/>
    <p:sldId id="458" r:id="rId33"/>
    <p:sldId id="459" r:id="rId34"/>
    <p:sldId id="460" r:id="rId35"/>
    <p:sldId id="461" r:id="rId36"/>
    <p:sldId id="462" r:id="rId37"/>
    <p:sldId id="463" r:id="rId38"/>
    <p:sldId id="468" r:id="rId39"/>
    <p:sldId id="469" r:id="rId40"/>
    <p:sldId id="257" r:id="rId4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5" roundtripDataSignature="AMtx7mhyYVBkdT5KvUG4W6jhyFRLe+LoC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BFDB302-91CB-96A6-CBC7-35A74F1D4E17}" name="Long, Heather" initials="LH" userId="S::HEATHER.LONG@cisa.dhs.gov::3a8ce516-9adc-4eb5-861f-59d2b1fcf8ee" providerId="AD"/>
  <p188:author id="{7FB2861C-B637-78DF-C3B3-06A7DA41B3C3}" name="Kate McClimans" initials="KM" userId="S::kmcclimans@asmii.net::784bceed-f9f8-4baa-a339-5a1cc5eb732f" providerId="AD"/>
  <p188:author id="{81B862FE-DA4B-2000-3EE7-3EC110CAA943}" name="TACTraining" initials="T" userId="S::TACTraining@iaem.com::cae527ec-4ff3-4f2c-9607-40a38f535ae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49"/>
    <p:restoredTop sz="85401" autoAdjust="0"/>
  </p:normalViewPr>
  <p:slideViewPr>
    <p:cSldViewPr snapToGrid="0">
      <p:cViewPr varScale="1">
        <p:scale>
          <a:sx n="100" d="100"/>
          <a:sy n="100" d="100"/>
        </p:scale>
        <p:origin x="76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4680" y="11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viewProps" Target="viewProps.xml"/><Relationship Id="rId50" Type="http://schemas.microsoft.com/office/2018/10/relationships/authors" Target="author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customschemas.google.com/relationships/presentationmetadata" Target="metadata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8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CEMs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Sheet1!$A$2:$A$33</c:f>
              <c:strCache>
                <c:ptCount val="32"/>
                <c:pt idx="0">
                  <c:v>Year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</c:strCache>
            </c:strRef>
          </c:cat>
          <c:val>
            <c:numRef>
              <c:f>Sheet1!$B$2:$B$33</c:f>
              <c:numCache>
                <c:formatCode>General</c:formatCode>
                <c:ptCount val="32"/>
                <c:pt idx="1">
                  <c:v>211</c:v>
                </c:pt>
                <c:pt idx="2">
                  <c:v>166</c:v>
                </c:pt>
                <c:pt idx="3">
                  <c:v>175</c:v>
                </c:pt>
                <c:pt idx="4">
                  <c:v>62</c:v>
                </c:pt>
                <c:pt idx="5">
                  <c:v>38</c:v>
                </c:pt>
                <c:pt idx="6">
                  <c:v>71</c:v>
                </c:pt>
                <c:pt idx="7">
                  <c:v>21</c:v>
                </c:pt>
                <c:pt idx="8">
                  <c:v>30</c:v>
                </c:pt>
                <c:pt idx="9">
                  <c:v>33</c:v>
                </c:pt>
                <c:pt idx="10">
                  <c:v>31</c:v>
                </c:pt>
                <c:pt idx="11">
                  <c:v>22</c:v>
                </c:pt>
                <c:pt idx="12">
                  <c:v>48</c:v>
                </c:pt>
                <c:pt idx="13">
                  <c:v>50</c:v>
                </c:pt>
                <c:pt idx="14">
                  <c:v>76</c:v>
                </c:pt>
                <c:pt idx="15">
                  <c:v>85</c:v>
                </c:pt>
                <c:pt idx="16">
                  <c:v>155</c:v>
                </c:pt>
                <c:pt idx="17">
                  <c:v>162</c:v>
                </c:pt>
                <c:pt idx="18">
                  <c:v>178</c:v>
                </c:pt>
                <c:pt idx="19">
                  <c:v>124</c:v>
                </c:pt>
                <c:pt idx="20">
                  <c:v>183</c:v>
                </c:pt>
                <c:pt idx="21">
                  <c:v>165</c:v>
                </c:pt>
                <c:pt idx="22">
                  <c:v>179</c:v>
                </c:pt>
                <c:pt idx="23">
                  <c:v>189</c:v>
                </c:pt>
                <c:pt idx="24">
                  <c:v>203</c:v>
                </c:pt>
                <c:pt idx="25">
                  <c:v>177</c:v>
                </c:pt>
                <c:pt idx="26">
                  <c:v>184</c:v>
                </c:pt>
                <c:pt idx="27">
                  <c:v>196</c:v>
                </c:pt>
                <c:pt idx="28">
                  <c:v>171</c:v>
                </c:pt>
                <c:pt idx="29">
                  <c:v>240</c:v>
                </c:pt>
                <c:pt idx="30">
                  <c:v>317</c:v>
                </c:pt>
                <c:pt idx="31">
                  <c:v>303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D1-4A21-A4D3-D0733483B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81948672"/>
        <c:axId val="1214332816"/>
      </c:lineChart>
      <c:catAx>
        <c:axId val="198194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4332816"/>
        <c:crosses val="autoZero"/>
        <c:auto val="1"/>
        <c:lblAlgn val="ctr"/>
        <c:lblOffset val="100"/>
        <c:noMultiLvlLbl val="0"/>
      </c:catAx>
      <c:valAx>
        <c:axId val="1214332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1948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40F842-1FA8-4765-88E9-306EE4670126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E27DFBE-C6DE-4836-BA41-CD5428627171}">
      <dgm:prSet phldrT="[Text]"/>
      <dgm:spPr/>
      <dgm:t>
        <a:bodyPr/>
        <a:lstStyle/>
        <a:p>
          <a:r>
            <a:rPr lang="en-US">
              <a:latin typeface="Calibri" panose="020F0502020204030204" pitchFamily="34" charset="0"/>
              <a:cs typeface="Calibri" panose="020F0502020204030204" pitchFamily="34" charset="0"/>
            </a:rPr>
            <a:t>Notice Sent to Applicant</a:t>
          </a:r>
        </a:p>
      </dgm:t>
    </dgm:pt>
    <dgm:pt modelId="{FE4F5B3B-6C71-464F-8F5B-7AB1CAA202FE}" type="parTrans" cxnId="{FD500E0C-CDCB-4877-B9A1-1860B7D317BE}">
      <dgm:prSet/>
      <dgm:spPr/>
      <dgm:t>
        <a:bodyPr/>
        <a:lstStyle/>
        <a:p>
          <a:endParaRPr lang="en-US"/>
        </a:p>
      </dgm:t>
    </dgm:pt>
    <dgm:pt modelId="{3E29C2F0-8B7D-40B4-9FA8-8307EE358325}" type="sibTrans" cxnId="{FD500E0C-CDCB-4877-B9A1-1860B7D317BE}">
      <dgm:prSet/>
      <dgm:spPr/>
      <dgm:t>
        <a:bodyPr/>
        <a:lstStyle/>
        <a:p>
          <a:endParaRPr lang="en-US"/>
        </a:p>
      </dgm:t>
    </dgm:pt>
    <dgm:pt modelId="{E3DE948A-CA34-4940-BFFB-91B1C59B0340}">
      <dgm:prSet phldrT="[Text]"/>
      <dgm:spPr/>
      <dgm:t>
        <a:bodyPr/>
        <a:lstStyle/>
        <a:p>
          <a:r>
            <a:rPr lang="en-US">
              <a:latin typeface="Calibri" panose="020F0502020204030204" pitchFamily="34" charset="0"/>
              <a:cs typeface="Calibri" panose="020F0502020204030204" pitchFamily="34" charset="0"/>
            </a:rPr>
            <a:t>Pay Certification Fees</a:t>
          </a:r>
        </a:p>
      </dgm:t>
    </dgm:pt>
    <dgm:pt modelId="{3AD6EED7-4970-44C2-9AFC-3A86F2267861}" type="parTrans" cxnId="{463D2049-3D83-4A6B-9AE2-572A00BE8F1D}">
      <dgm:prSet/>
      <dgm:spPr/>
      <dgm:t>
        <a:bodyPr/>
        <a:lstStyle/>
        <a:p>
          <a:endParaRPr lang="en-US"/>
        </a:p>
      </dgm:t>
    </dgm:pt>
    <dgm:pt modelId="{99F89863-4906-454D-A14A-42A15F625BB9}" type="sibTrans" cxnId="{463D2049-3D83-4A6B-9AE2-572A00BE8F1D}">
      <dgm:prSet/>
      <dgm:spPr/>
      <dgm:t>
        <a:bodyPr/>
        <a:lstStyle/>
        <a:p>
          <a:endParaRPr lang="en-US"/>
        </a:p>
      </dgm:t>
    </dgm:pt>
    <dgm:pt modelId="{4FD2F49B-1387-4DE5-A7F1-F964971A3A78}">
      <dgm:prSet phldrT="[Text]"/>
      <dgm:spPr/>
      <dgm:t>
        <a:bodyPr/>
        <a:lstStyle/>
        <a:p>
          <a:r>
            <a:rPr lang="en-US">
              <a:latin typeface="Calibri" panose="020F0502020204030204" pitchFamily="34" charset="0"/>
              <a:cs typeface="Calibri" panose="020F0502020204030204" pitchFamily="34" charset="0"/>
            </a:rPr>
            <a:t>Submit Application /</a:t>
          </a:r>
          <a:br>
            <a:rPr lang="en-US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n-US">
              <a:latin typeface="Calibri" panose="020F0502020204030204" pitchFamily="34" charset="0"/>
              <a:cs typeface="Calibri" panose="020F0502020204030204" pitchFamily="34" charset="0"/>
            </a:rPr>
            <a:t>Take Exam</a:t>
          </a:r>
        </a:p>
      </dgm:t>
    </dgm:pt>
    <dgm:pt modelId="{9DC59565-02A8-4AF8-9BBE-D0ACB59107DB}" type="parTrans" cxnId="{D804E564-7641-4449-A338-60E9296ECEF1}">
      <dgm:prSet/>
      <dgm:spPr/>
      <dgm:t>
        <a:bodyPr/>
        <a:lstStyle/>
        <a:p>
          <a:endParaRPr lang="en-US"/>
        </a:p>
      </dgm:t>
    </dgm:pt>
    <dgm:pt modelId="{20BFB28A-2EE6-4944-B130-ADF9F2B916D5}" type="sibTrans" cxnId="{D804E564-7641-4449-A338-60E9296ECEF1}">
      <dgm:prSet/>
      <dgm:spPr/>
      <dgm:t>
        <a:bodyPr/>
        <a:lstStyle/>
        <a:p>
          <a:endParaRPr lang="en-US"/>
        </a:p>
      </dgm:t>
    </dgm:pt>
    <dgm:pt modelId="{0BF97331-86CF-4A7D-A29A-1F2ED365A398}">
      <dgm:prSet phldrT="[Text]"/>
      <dgm:spPr/>
      <dgm:t>
        <a:bodyPr/>
        <a:lstStyle/>
        <a:p>
          <a:r>
            <a:rPr lang="en-US">
              <a:latin typeface="Calibri" panose="020F0502020204030204" pitchFamily="34" charset="0"/>
              <a:cs typeface="Calibri" panose="020F0502020204030204" pitchFamily="34" charset="0"/>
            </a:rPr>
            <a:t>Commission Review</a:t>
          </a:r>
        </a:p>
      </dgm:t>
    </dgm:pt>
    <dgm:pt modelId="{EA396E9B-553B-4724-BCEB-CC566FEAFD94}" type="parTrans" cxnId="{6B715E07-C536-4D58-AF10-3A6F182A0670}">
      <dgm:prSet/>
      <dgm:spPr/>
      <dgm:t>
        <a:bodyPr/>
        <a:lstStyle/>
        <a:p>
          <a:endParaRPr lang="en-US"/>
        </a:p>
      </dgm:t>
    </dgm:pt>
    <dgm:pt modelId="{891A1FAF-D038-4BC6-BB40-AF5BC97DE589}" type="sibTrans" cxnId="{6B715E07-C536-4D58-AF10-3A6F182A0670}">
      <dgm:prSet/>
      <dgm:spPr/>
      <dgm:t>
        <a:bodyPr/>
        <a:lstStyle/>
        <a:p>
          <a:endParaRPr lang="en-US"/>
        </a:p>
      </dgm:t>
    </dgm:pt>
    <dgm:pt modelId="{5D726747-553E-408C-B49A-DE6C623ACAF0}">
      <dgm:prSet phldrT="[Text]"/>
      <dgm:spPr/>
      <dgm:t>
        <a:bodyPr/>
        <a:lstStyle/>
        <a:p>
          <a:r>
            <a:rPr lang="en-US">
              <a:latin typeface="Calibri" panose="020F0502020204030204" pitchFamily="34" charset="0"/>
              <a:cs typeface="Calibri" panose="020F0502020204030204" pitchFamily="34" charset="0"/>
            </a:rPr>
            <a:t>Create Online Account at www.iaem.com</a:t>
          </a:r>
        </a:p>
      </dgm:t>
    </dgm:pt>
    <dgm:pt modelId="{DE809A8F-3829-4C34-A18E-10381A95A8F7}" type="sibTrans" cxnId="{D86DF4F5-11A3-48E2-B852-3BDB1A4E6C98}">
      <dgm:prSet/>
      <dgm:spPr/>
      <dgm:t>
        <a:bodyPr/>
        <a:lstStyle/>
        <a:p>
          <a:endParaRPr lang="en-US"/>
        </a:p>
      </dgm:t>
    </dgm:pt>
    <dgm:pt modelId="{9CC398A8-7EB3-4368-AE01-BC6D0F276025}" type="parTrans" cxnId="{D86DF4F5-11A3-48E2-B852-3BDB1A4E6C98}">
      <dgm:prSet/>
      <dgm:spPr/>
      <dgm:t>
        <a:bodyPr/>
        <a:lstStyle/>
        <a:p>
          <a:endParaRPr lang="en-US"/>
        </a:p>
      </dgm:t>
    </dgm:pt>
    <dgm:pt modelId="{8B5937EC-0950-4139-B38E-BD6E4A00C131}" type="pres">
      <dgm:prSet presAssocID="{6A40F842-1FA8-4765-88E9-306EE4670126}" presName="Name0" presStyleCnt="0">
        <dgm:presLayoutVars>
          <dgm:dir/>
          <dgm:animLvl val="lvl"/>
          <dgm:resizeHandles val="exact"/>
        </dgm:presLayoutVars>
      </dgm:prSet>
      <dgm:spPr/>
    </dgm:pt>
    <dgm:pt modelId="{E43D373C-1F48-45FE-BE2A-9B98AB9EC80E}" type="pres">
      <dgm:prSet presAssocID="{5D726747-553E-408C-B49A-DE6C623ACAF0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55F8764D-7261-4C69-80A1-74A4771A4F8F}" type="pres">
      <dgm:prSet presAssocID="{DE809A8F-3829-4C34-A18E-10381A95A8F7}" presName="parTxOnlySpace" presStyleCnt="0"/>
      <dgm:spPr/>
    </dgm:pt>
    <dgm:pt modelId="{F817F4E6-4142-4A4C-B293-A6DDDB3AC4CD}" type="pres">
      <dgm:prSet presAssocID="{E3DE948A-CA34-4940-BFFB-91B1C59B0340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0876D931-37BF-4597-B8B6-1EE1F6230B44}" type="pres">
      <dgm:prSet presAssocID="{99F89863-4906-454D-A14A-42A15F625BB9}" presName="parTxOnlySpace" presStyleCnt="0"/>
      <dgm:spPr/>
    </dgm:pt>
    <dgm:pt modelId="{4DBEA600-78A0-4CF4-8E17-1E0F1D47FF1C}" type="pres">
      <dgm:prSet presAssocID="{4FD2F49B-1387-4DE5-A7F1-F964971A3A78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C8AA4B30-B596-489C-9537-8A3174C88EA4}" type="pres">
      <dgm:prSet presAssocID="{20BFB28A-2EE6-4944-B130-ADF9F2B916D5}" presName="parTxOnlySpace" presStyleCnt="0"/>
      <dgm:spPr/>
    </dgm:pt>
    <dgm:pt modelId="{6250BA43-9291-4009-96D4-A550D4B33149}" type="pres">
      <dgm:prSet presAssocID="{0BF97331-86CF-4A7D-A29A-1F2ED365A398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02B731C2-4493-4C0B-A515-83FC763AB2AB}" type="pres">
      <dgm:prSet presAssocID="{891A1FAF-D038-4BC6-BB40-AF5BC97DE589}" presName="parTxOnlySpace" presStyleCnt="0"/>
      <dgm:spPr/>
    </dgm:pt>
    <dgm:pt modelId="{61BCA480-56E7-442D-9961-2279CF225D4B}" type="pres">
      <dgm:prSet presAssocID="{BE27DFBE-C6DE-4836-BA41-CD5428627171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6B715E07-C536-4D58-AF10-3A6F182A0670}" srcId="{6A40F842-1FA8-4765-88E9-306EE4670126}" destId="{0BF97331-86CF-4A7D-A29A-1F2ED365A398}" srcOrd="3" destOrd="0" parTransId="{EA396E9B-553B-4724-BCEB-CC566FEAFD94}" sibTransId="{891A1FAF-D038-4BC6-BB40-AF5BC97DE589}"/>
    <dgm:cxn modelId="{FD500E0C-CDCB-4877-B9A1-1860B7D317BE}" srcId="{6A40F842-1FA8-4765-88E9-306EE4670126}" destId="{BE27DFBE-C6DE-4836-BA41-CD5428627171}" srcOrd="4" destOrd="0" parTransId="{FE4F5B3B-6C71-464F-8F5B-7AB1CAA202FE}" sibTransId="{3E29C2F0-8B7D-40B4-9FA8-8307EE358325}"/>
    <dgm:cxn modelId="{84B43C35-C555-9643-A8CF-1B0BB3E83222}" type="presOf" srcId="{0BF97331-86CF-4A7D-A29A-1F2ED365A398}" destId="{6250BA43-9291-4009-96D4-A550D4B33149}" srcOrd="0" destOrd="0" presId="urn:microsoft.com/office/officeart/2005/8/layout/chevron1"/>
    <dgm:cxn modelId="{463D2049-3D83-4A6B-9AE2-572A00BE8F1D}" srcId="{6A40F842-1FA8-4765-88E9-306EE4670126}" destId="{E3DE948A-CA34-4940-BFFB-91B1C59B0340}" srcOrd="1" destOrd="0" parTransId="{3AD6EED7-4970-44C2-9AFC-3A86F2267861}" sibTransId="{99F89863-4906-454D-A14A-42A15F625BB9}"/>
    <dgm:cxn modelId="{2BE7AF49-A127-B44D-B3B4-E09757CCCD56}" type="presOf" srcId="{5D726747-553E-408C-B49A-DE6C623ACAF0}" destId="{E43D373C-1F48-45FE-BE2A-9B98AB9EC80E}" srcOrd="0" destOrd="0" presId="urn:microsoft.com/office/officeart/2005/8/layout/chevron1"/>
    <dgm:cxn modelId="{52DB5A4B-85A8-3C4D-9646-68404A94D244}" type="presOf" srcId="{BE27DFBE-C6DE-4836-BA41-CD5428627171}" destId="{61BCA480-56E7-442D-9961-2279CF225D4B}" srcOrd="0" destOrd="0" presId="urn:microsoft.com/office/officeart/2005/8/layout/chevron1"/>
    <dgm:cxn modelId="{D804E564-7641-4449-A338-60E9296ECEF1}" srcId="{6A40F842-1FA8-4765-88E9-306EE4670126}" destId="{4FD2F49B-1387-4DE5-A7F1-F964971A3A78}" srcOrd="2" destOrd="0" parTransId="{9DC59565-02A8-4AF8-9BBE-D0ACB59107DB}" sibTransId="{20BFB28A-2EE6-4944-B130-ADF9F2B916D5}"/>
    <dgm:cxn modelId="{9273A889-B6E1-D14C-BDD8-3232C9BBA607}" type="presOf" srcId="{6A40F842-1FA8-4765-88E9-306EE4670126}" destId="{8B5937EC-0950-4139-B38E-BD6E4A00C131}" srcOrd="0" destOrd="0" presId="urn:microsoft.com/office/officeart/2005/8/layout/chevron1"/>
    <dgm:cxn modelId="{A66982ED-22BA-5B4A-9C71-8767ECE37E07}" type="presOf" srcId="{E3DE948A-CA34-4940-BFFB-91B1C59B0340}" destId="{F817F4E6-4142-4A4C-B293-A6DDDB3AC4CD}" srcOrd="0" destOrd="0" presId="urn:microsoft.com/office/officeart/2005/8/layout/chevron1"/>
    <dgm:cxn modelId="{D86DF4F5-11A3-48E2-B852-3BDB1A4E6C98}" srcId="{6A40F842-1FA8-4765-88E9-306EE4670126}" destId="{5D726747-553E-408C-B49A-DE6C623ACAF0}" srcOrd="0" destOrd="0" parTransId="{9CC398A8-7EB3-4368-AE01-BC6D0F276025}" sibTransId="{DE809A8F-3829-4C34-A18E-10381A95A8F7}"/>
    <dgm:cxn modelId="{36FB9FFF-53F9-0A4E-A1DF-0D36334B2BE4}" type="presOf" srcId="{4FD2F49B-1387-4DE5-A7F1-F964971A3A78}" destId="{4DBEA600-78A0-4CF4-8E17-1E0F1D47FF1C}" srcOrd="0" destOrd="0" presId="urn:microsoft.com/office/officeart/2005/8/layout/chevron1"/>
    <dgm:cxn modelId="{D4479FD8-4910-6F43-93FE-B04A4D50B304}" type="presParOf" srcId="{8B5937EC-0950-4139-B38E-BD6E4A00C131}" destId="{E43D373C-1F48-45FE-BE2A-9B98AB9EC80E}" srcOrd="0" destOrd="0" presId="urn:microsoft.com/office/officeart/2005/8/layout/chevron1"/>
    <dgm:cxn modelId="{6F33E56A-CE12-6D44-BC7E-618C98F16085}" type="presParOf" srcId="{8B5937EC-0950-4139-B38E-BD6E4A00C131}" destId="{55F8764D-7261-4C69-80A1-74A4771A4F8F}" srcOrd="1" destOrd="0" presId="urn:microsoft.com/office/officeart/2005/8/layout/chevron1"/>
    <dgm:cxn modelId="{422E56FA-244D-0149-9AAE-D212A7245BDA}" type="presParOf" srcId="{8B5937EC-0950-4139-B38E-BD6E4A00C131}" destId="{F817F4E6-4142-4A4C-B293-A6DDDB3AC4CD}" srcOrd="2" destOrd="0" presId="urn:microsoft.com/office/officeart/2005/8/layout/chevron1"/>
    <dgm:cxn modelId="{D1337F40-2CEA-024B-BE1F-8047C4A5A7EE}" type="presParOf" srcId="{8B5937EC-0950-4139-B38E-BD6E4A00C131}" destId="{0876D931-37BF-4597-B8B6-1EE1F6230B44}" srcOrd="3" destOrd="0" presId="urn:microsoft.com/office/officeart/2005/8/layout/chevron1"/>
    <dgm:cxn modelId="{82F7F877-0C89-FE4E-9031-B3CF959F2841}" type="presParOf" srcId="{8B5937EC-0950-4139-B38E-BD6E4A00C131}" destId="{4DBEA600-78A0-4CF4-8E17-1E0F1D47FF1C}" srcOrd="4" destOrd="0" presId="urn:microsoft.com/office/officeart/2005/8/layout/chevron1"/>
    <dgm:cxn modelId="{F299CCEA-7A73-1348-97EC-29E76CE60E1C}" type="presParOf" srcId="{8B5937EC-0950-4139-B38E-BD6E4A00C131}" destId="{C8AA4B30-B596-489C-9537-8A3174C88EA4}" srcOrd="5" destOrd="0" presId="urn:microsoft.com/office/officeart/2005/8/layout/chevron1"/>
    <dgm:cxn modelId="{9D63DAC9-3CD8-3F4E-B44C-6E1C11C71319}" type="presParOf" srcId="{8B5937EC-0950-4139-B38E-BD6E4A00C131}" destId="{6250BA43-9291-4009-96D4-A550D4B33149}" srcOrd="6" destOrd="0" presId="urn:microsoft.com/office/officeart/2005/8/layout/chevron1"/>
    <dgm:cxn modelId="{5E96EA8C-4BA3-7E40-B02C-A9544A60ADE3}" type="presParOf" srcId="{8B5937EC-0950-4139-B38E-BD6E4A00C131}" destId="{02B731C2-4493-4C0B-A515-83FC763AB2AB}" srcOrd="7" destOrd="0" presId="urn:microsoft.com/office/officeart/2005/8/layout/chevron1"/>
    <dgm:cxn modelId="{82826BD2-0B2D-EB43-986E-E0C4E9F34D55}" type="presParOf" srcId="{8B5937EC-0950-4139-B38E-BD6E4A00C131}" destId="{61BCA480-56E7-442D-9961-2279CF225D4B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40F842-1FA8-4765-88E9-306EE4670126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D726747-553E-408C-B49A-DE6C623ACAF0}">
      <dgm:prSet phldrT="[Text]" custT="1"/>
      <dgm:spPr/>
      <dgm:t>
        <a:bodyPr/>
        <a:lstStyle/>
        <a:p>
          <a:r>
            <a:rPr lang="en-US" sz="1300">
              <a:latin typeface="Calibri" panose="020F0502020204030204" pitchFamily="34" charset="0"/>
              <a:cs typeface="Calibri" panose="020F0502020204030204" pitchFamily="34" charset="0"/>
            </a:rPr>
            <a:t>Applicant receives notice of resubmission</a:t>
          </a:r>
        </a:p>
      </dgm:t>
    </dgm:pt>
    <dgm:pt modelId="{9CC398A8-7EB3-4368-AE01-BC6D0F276025}" type="parTrans" cxnId="{D86DF4F5-11A3-48E2-B852-3BDB1A4E6C98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E809A8F-3829-4C34-A18E-10381A95A8F7}" type="sibTrans" cxnId="{D86DF4F5-11A3-48E2-B852-3BDB1A4E6C98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E27DFBE-C6DE-4836-BA41-CD5428627171}">
      <dgm:prSet phldrT="[Text]" custT="1"/>
      <dgm:spPr/>
      <dgm:t>
        <a:bodyPr/>
        <a:lstStyle/>
        <a:p>
          <a:r>
            <a:rPr lang="en-US" sz="1300">
              <a:latin typeface="Calibri" panose="020F0502020204030204" pitchFamily="34" charset="0"/>
              <a:cs typeface="Calibri" panose="020F0502020204030204" pitchFamily="34" charset="0"/>
            </a:rPr>
            <a:t>Appeals Process (if elected by applicant)</a:t>
          </a:r>
        </a:p>
      </dgm:t>
    </dgm:pt>
    <dgm:pt modelId="{FE4F5B3B-6C71-464F-8F5B-7AB1CAA202FE}" type="parTrans" cxnId="{FD500E0C-CDCB-4877-B9A1-1860B7D317BE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E29C2F0-8B7D-40B4-9FA8-8307EE358325}" type="sibTrans" cxnId="{FD500E0C-CDCB-4877-B9A1-1860B7D317BE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3DE948A-CA34-4940-BFFB-91B1C59B0340}">
      <dgm:prSet phldrT="[Text]" custT="1"/>
      <dgm:spPr/>
      <dgm:t>
        <a:bodyPr/>
        <a:lstStyle/>
        <a:p>
          <a:r>
            <a:rPr lang="en-US" sz="1300">
              <a:latin typeface="Calibri" panose="020F0502020204030204" pitchFamily="34" charset="0"/>
              <a:cs typeface="Calibri" panose="020F0502020204030204" pitchFamily="34" charset="0"/>
            </a:rPr>
            <a:t>Applicant resubmits application within 90 days</a:t>
          </a:r>
        </a:p>
      </dgm:t>
    </dgm:pt>
    <dgm:pt modelId="{3AD6EED7-4970-44C2-9AFC-3A86F2267861}" type="parTrans" cxnId="{463D2049-3D83-4A6B-9AE2-572A00BE8F1D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9F89863-4906-454D-A14A-42A15F625BB9}" type="sibTrans" cxnId="{463D2049-3D83-4A6B-9AE2-572A00BE8F1D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FD2F49B-1387-4DE5-A7F1-F964971A3A78}">
      <dgm:prSet phldrT="[Text]" custT="1"/>
      <dgm:spPr/>
      <dgm:t>
        <a:bodyPr/>
        <a:lstStyle/>
        <a:p>
          <a:r>
            <a:rPr lang="en-US" sz="1300">
              <a:latin typeface="Calibri" panose="020F0502020204030204" pitchFamily="34" charset="0"/>
              <a:cs typeface="Calibri" panose="020F0502020204030204" pitchFamily="34" charset="0"/>
            </a:rPr>
            <a:t>Commission Reviews</a:t>
          </a:r>
        </a:p>
      </dgm:t>
    </dgm:pt>
    <dgm:pt modelId="{9DC59565-02A8-4AF8-9BBE-D0ACB59107DB}" type="parTrans" cxnId="{D804E564-7641-4449-A338-60E9296ECEF1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0BFB28A-2EE6-4944-B130-ADF9F2B916D5}" type="sibTrans" cxnId="{D804E564-7641-4449-A338-60E9296ECEF1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BF97331-86CF-4A7D-A29A-1F2ED365A398}">
      <dgm:prSet phldrT="[Text]" custT="1"/>
      <dgm:spPr/>
      <dgm:t>
        <a:bodyPr/>
        <a:lstStyle/>
        <a:p>
          <a:r>
            <a:rPr lang="en-US" sz="1300">
              <a:latin typeface="Calibri" panose="020F0502020204030204" pitchFamily="34" charset="0"/>
              <a:cs typeface="Calibri" panose="020F0502020204030204" pitchFamily="34" charset="0"/>
            </a:rPr>
            <a:t>Notice Sent to Applicant</a:t>
          </a:r>
        </a:p>
      </dgm:t>
    </dgm:pt>
    <dgm:pt modelId="{EA396E9B-553B-4724-BCEB-CC566FEAFD94}" type="parTrans" cxnId="{6B715E07-C536-4D58-AF10-3A6F182A0670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91A1FAF-D038-4BC6-BB40-AF5BC97DE589}" type="sibTrans" cxnId="{6B715E07-C536-4D58-AF10-3A6F182A0670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B5937EC-0950-4139-B38E-BD6E4A00C131}" type="pres">
      <dgm:prSet presAssocID="{6A40F842-1FA8-4765-88E9-306EE4670126}" presName="Name0" presStyleCnt="0">
        <dgm:presLayoutVars>
          <dgm:dir/>
          <dgm:animLvl val="lvl"/>
          <dgm:resizeHandles val="exact"/>
        </dgm:presLayoutVars>
      </dgm:prSet>
      <dgm:spPr/>
    </dgm:pt>
    <dgm:pt modelId="{E43D373C-1F48-45FE-BE2A-9B98AB9EC80E}" type="pres">
      <dgm:prSet presAssocID="{5D726747-553E-408C-B49A-DE6C623ACAF0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55F8764D-7261-4C69-80A1-74A4771A4F8F}" type="pres">
      <dgm:prSet presAssocID="{DE809A8F-3829-4C34-A18E-10381A95A8F7}" presName="parTxOnlySpace" presStyleCnt="0"/>
      <dgm:spPr/>
    </dgm:pt>
    <dgm:pt modelId="{F817F4E6-4142-4A4C-B293-A6DDDB3AC4CD}" type="pres">
      <dgm:prSet presAssocID="{E3DE948A-CA34-4940-BFFB-91B1C59B0340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0876D931-37BF-4597-B8B6-1EE1F6230B44}" type="pres">
      <dgm:prSet presAssocID="{99F89863-4906-454D-A14A-42A15F625BB9}" presName="parTxOnlySpace" presStyleCnt="0"/>
      <dgm:spPr/>
    </dgm:pt>
    <dgm:pt modelId="{4DBEA600-78A0-4CF4-8E17-1E0F1D47FF1C}" type="pres">
      <dgm:prSet presAssocID="{4FD2F49B-1387-4DE5-A7F1-F964971A3A78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C8AA4B30-B596-489C-9537-8A3174C88EA4}" type="pres">
      <dgm:prSet presAssocID="{20BFB28A-2EE6-4944-B130-ADF9F2B916D5}" presName="parTxOnlySpace" presStyleCnt="0"/>
      <dgm:spPr/>
    </dgm:pt>
    <dgm:pt modelId="{6250BA43-9291-4009-96D4-A550D4B33149}" type="pres">
      <dgm:prSet presAssocID="{0BF97331-86CF-4A7D-A29A-1F2ED365A398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02B731C2-4493-4C0B-A515-83FC763AB2AB}" type="pres">
      <dgm:prSet presAssocID="{891A1FAF-D038-4BC6-BB40-AF5BC97DE589}" presName="parTxOnlySpace" presStyleCnt="0"/>
      <dgm:spPr/>
    </dgm:pt>
    <dgm:pt modelId="{61BCA480-56E7-442D-9961-2279CF225D4B}" type="pres">
      <dgm:prSet presAssocID="{BE27DFBE-C6DE-4836-BA41-CD5428627171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6B715E07-C536-4D58-AF10-3A6F182A0670}" srcId="{6A40F842-1FA8-4765-88E9-306EE4670126}" destId="{0BF97331-86CF-4A7D-A29A-1F2ED365A398}" srcOrd="3" destOrd="0" parTransId="{EA396E9B-553B-4724-BCEB-CC566FEAFD94}" sibTransId="{891A1FAF-D038-4BC6-BB40-AF5BC97DE589}"/>
    <dgm:cxn modelId="{C46ED107-6CF8-E441-A72B-E7105CDA4ED2}" type="presOf" srcId="{4FD2F49B-1387-4DE5-A7F1-F964971A3A78}" destId="{4DBEA600-78A0-4CF4-8E17-1E0F1D47FF1C}" srcOrd="0" destOrd="0" presId="urn:microsoft.com/office/officeart/2005/8/layout/chevron1"/>
    <dgm:cxn modelId="{FD500E0C-CDCB-4877-B9A1-1860B7D317BE}" srcId="{6A40F842-1FA8-4765-88E9-306EE4670126}" destId="{BE27DFBE-C6DE-4836-BA41-CD5428627171}" srcOrd="4" destOrd="0" parTransId="{FE4F5B3B-6C71-464F-8F5B-7AB1CAA202FE}" sibTransId="{3E29C2F0-8B7D-40B4-9FA8-8307EE358325}"/>
    <dgm:cxn modelId="{2F815F20-A5AA-3E42-AF78-F9576E29F2E7}" type="presOf" srcId="{0BF97331-86CF-4A7D-A29A-1F2ED365A398}" destId="{6250BA43-9291-4009-96D4-A550D4B33149}" srcOrd="0" destOrd="0" presId="urn:microsoft.com/office/officeart/2005/8/layout/chevron1"/>
    <dgm:cxn modelId="{463D2049-3D83-4A6B-9AE2-572A00BE8F1D}" srcId="{6A40F842-1FA8-4765-88E9-306EE4670126}" destId="{E3DE948A-CA34-4940-BFFB-91B1C59B0340}" srcOrd="1" destOrd="0" parTransId="{3AD6EED7-4970-44C2-9AFC-3A86F2267861}" sibTransId="{99F89863-4906-454D-A14A-42A15F625BB9}"/>
    <dgm:cxn modelId="{D804E564-7641-4449-A338-60E9296ECEF1}" srcId="{6A40F842-1FA8-4765-88E9-306EE4670126}" destId="{4FD2F49B-1387-4DE5-A7F1-F964971A3A78}" srcOrd="2" destOrd="0" parTransId="{9DC59565-02A8-4AF8-9BBE-D0ACB59107DB}" sibTransId="{20BFB28A-2EE6-4944-B130-ADF9F2B916D5}"/>
    <dgm:cxn modelId="{6568869E-C992-F346-96B2-37BFF30C2FFC}" type="presOf" srcId="{E3DE948A-CA34-4940-BFFB-91B1C59B0340}" destId="{F817F4E6-4142-4A4C-B293-A6DDDB3AC4CD}" srcOrd="0" destOrd="0" presId="urn:microsoft.com/office/officeart/2005/8/layout/chevron1"/>
    <dgm:cxn modelId="{69CB76A2-E138-684C-9CAC-EEC333A19E38}" type="presOf" srcId="{5D726747-553E-408C-B49A-DE6C623ACAF0}" destId="{E43D373C-1F48-45FE-BE2A-9B98AB9EC80E}" srcOrd="0" destOrd="0" presId="urn:microsoft.com/office/officeart/2005/8/layout/chevron1"/>
    <dgm:cxn modelId="{B3F159BC-EBC3-D248-925F-2F470F0FAC85}" type="presOf" srcId="{6A40F842-1FA8-4765-88E9-306EE4670126}" destId="{8B5937EC-0950-4139-B38E-BD6E4A00C131}" srcOrd="0" destOrd="0" presId="urn:microsoft.com/office/officeart/2005/8/layout/chevron1"/>
    <dgm:cxn modelId="{5199C0EE-B864-6842-AEF6-7766C726B171}" type="presOf" srcId="{BE27DFBE-C6DE-4836-BA41-CD5428627171}" destId="{61BCA480-56E7-442D-9961-2279CF225D4B}" srcOrd="0" destOrd="0" presId="urn:microsoft.com/office/officeart/2005/8/layout/chevron1"/>
    <dgm:cxn modelId="{D86DF4F5-11A3-48E2-B852-3BDB1A4E6C98}" srcId="{6A40F842-1FA8-4765-88E9-306EE4670126}" destId="{5D726747-553E-408C-B49A-DE6C623ACAF0}" srcOrd="0" destOrd="0" parTransId="{9CC398A8-7EB3-4368-AE01-BC6D0F276025}" sibTransId="{DE809A8F-3829-4C34-A18E-10381A95A8F7}"/>
    <dgm:cxn modelId="{B2FA04EF-D87C-5E45-951F-AAFEAD3B49A7}" type="presParOf" srcId="{8B5937EC-0950-4139-B38E-BD6E4A00C131}" destId="{E43D373C-1F48-45FE-BE2A-9B98AB9EC80E}" srcOrd="0" destOrd="0" presId="urn:microsoft.com/office/officeart/2005/8/layout/chevron1"/>
    <dgm:cxn modelId="{205FCB23-0F48-0246-9305-7C19A7F8B0AB}" type="presParOf" srcId="{8B5937EC-0950-4139-B38E-BD6E4A00C131}" destId="{55F8764D-7261-4C69-80A1-74A4771A4F8F}" srcOrd="1" destOrd="0" presId="urn:microsoft.com/office/officeart/2005/8/layout/chevron1"/>
    <dgm:cxn modelId="{6B77D60A-A17B-F34A-9FBA-409CC70B186C}" type="presParOf" srcId="{8B5937EC-0950-4139-B38E-BD6E4A00C131}" destId="{F817F4E6-4142-4A4C-B293-A6DDDB3AC4CD}" srcOrd="2" destOrd="0" presId="urn:microsoft.com/office/officeart/2005/8/layout/chevron1"/>
    <dgm:cxn modelId="{6A35C55E-0FC2-9641-B5ED-F2CA9B158C95}" type="presParOf" srcId="{8B5937EC-0950-4139-B38E-BD6E4A00C131}" destId="{0876D931-37BF-4597-B8B6-1EE1F6230B44}" srcOrd="3" destOrd="0" presId="urn:microsoft.com/office/officeart/2005/8/layout/chevron1"/>
    <dgm:cxn modelId="{2EFCF292-41AC-3948-9001-F3763332D0F6}" type="presParOf" srcId="{8B5937EC-0950-4139-B38E-BD6E4A00C131}" destId="{4DBEA600-78A0-4CF4-8E17-1E0F1D47FF1C}" srcOrd="4" destOrd="0" presId="urn:microsoft.com/office/officeart/2005/8/layout/chevron1"/>
    <dgm:cxn modelId="{BC666537-E26B-9049-B944-19EB8475DE19}" type="presParOf" srcId="{8B5937EC-0950-4139-B38E-BD6E4A00C131}" destId="{C8AA4B30-B596-489C-9537-8A3174C88EA4}" srcOrd="5" destOrd="0" presId="urn:microsoft.com/office/officeart/2005/8/layout/chevron1"/>
    <dgm:cxn modelId="{F331157F-1AED-A041-BACC-E0510D38FF3E}" type="presParOf" srcId="{8B5937EC-0950-4139-B38E-BD6E4A00C131}" destId="{6250BA43-9291-4009-96D4-A550D4B33149}" srcOrd="6" destOrd="0" presId="urn:microsoft.com/office/officeart/2005/8/layout/chevron1"/>
    <dgm:cxn modelId="{B3CA7E17-7A57-9444-B9C5-7FE0CF1B0E09}" type="presParOf" srcId="{8B5937EC-0950-4139-B38E-BD6E4A00C131}" destId="{02B731C2-4493-4C0B-A515-83FC763AB2AB}" srcOrd="7" destOrd="0" presId="urn:microsoft.com/office/officeart/2005/8/layout/chevron1"/>
    <dgm:cxn modelId="{A6F34651-0EE1-DA4C-A615-B3EF0198BC65}" type="presParOf" srcId="{8B5937EC-0950-4139-B38E-BD6E4A00C131}" destId="{61BCA480-56E7-442D-9961-2279CF225D4B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3D373C-1F48-45FE-BE2A-9B98AB9EC80E}">
      <dsp:nvSpPr>
        <dsp:cNvPr id="0" name=""/>
        <dsp:cNvSpPr/>
      </dsp:nvSpPr>
      <dsp:spPr>
        <a:xfrm>
          <a:off x="2194" y="473537"/>
          <a:ext cx="1952793" cy="7811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  <a:t>Create Online Account at www.iaem.com</a:t>
          </a:r>
        </a:p>
      </dsp:txBody>
      <dsp:txXfrm>
        <a:off x="392753" y="473537"/>
        <a:ext cx="1171676" cy="781117"/>
      </dsp:txXfrm>
    </dsp:sp>
    <dsp:sp modelId="{F817F4E6-4142-4A4C-B293-A6DDDB3AC4CD}">
      <dsp:nvSpPr>
        <dsp:cNvPr id="0" name=""/>
        <dsp:cNvSpPr/>
      </dsp:nvSpPr>
      <dsp:spPr>
        <a:xfrm>
          <a:off x="1759708" y="473537"/>
          <a:ext cx="1952793" cy="7811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  <a:t>Pay Certification Fees</a:t>
          </a:r>
        </a:p>
      </dsp:txBody>
      <dsp:txXfrm>
        <a:off x="2150267" y="473537"/>
        <a:ext cx="1171676" cy="781117"/>
      </dsp:txXfrm>
    </dsp:sp>
    <dsp:sp modelId="{4DBEA600-78A0-4CF4-8E17-1E0F1D47FF1C}">
      <dsp:nvSpPr>
        <dsp:cNvPr id="0" name=""/>
        <dsp:cNvSpPr/>
      </dsp:nvSpPr>
      <dsp:spPr>
        <a:xfrm>
          <a:off x="3517223" y="473537"/>
          <a:ext cx="1952793" cy="7811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  <a:t>Submit Application /</a:t>
          </a:r>
          <a:b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  <a:t>Take Exam</a:t>
          </a:r>
        </a:p>
      </dsp:txBody>
      <dsp:txXfrm>
        <a:off x="3907782" y="473537"/>
        <a:ext cx="1171676" cy="781117"/>
      </dsp:txXfrm>
    </dsp:sp>
    <dsp:sp modelId="{6250BA43-9291-4009-96D4-A550D4B33149}">
      <dsp:nvSpPr>
        <dsp:cNvPr id="0" name=""/>
        <dsp:cNvSpPr/>
      </dsp:nvSpPr>
      <dsp:spPr>
        <a:xfrm>
          <a:off x="5274737" y="473537"/>
          <a:ext cx="1952793" cy="7811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  <a:t>Commission Review</a:t>
          </a:r>
        </a:p>
      </dsp:txBody>
      <dsp:txXfrm>
        <a:off x="5665296" y="473537"/>
        <a:ext cx="1171676" cy="781117"/>
      </dsp:txXfrm>
    </dsp:sp>
    <dsp:sp modelId="{61BCA480-56E7-442D-9961-2279CF225D4B}">
      <dsp:nvSpPr>
        <dsp:cNvPr id="0" name=""/>
        <dsp:cNvSpPr/>
      </dsp:nvSpPr>
      <dsp:spPr>
        <a:xfrm>
          <a:off x="7032252" y="473537"/>
          <a:ext cx="1952793" cy="7811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  <a:t>Notice Sent to Applicant</a:t>
          </a:r>
        </a:p>
      </dsp:txBody>
      <dsp:txXfrm>
        <a:off x="7422811" y="473537"/>
        <a:ext cx="1171676" cy="7811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3D373C-1F48-45FE-BE2A-9B98AB9EC80E}">
      <dsp:nvSpPr>
        <dsp:cNvPr id="0" name=""/>
        <dsp:cNvSpPr/>
      </dsp:nvSpPr>
      <dsp:spPr>
        <a:xfrm>
          <a:off x="2194" y="473537"/>
          <a:ext cx="1952793" cy="7811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  <a:t>Applicant receives notice of resubmission</a:t>
          </a:r>
        </a:p>
      </dsp:txBody>
      <dsp:txXfrm>
        <a:off x="392753" y="473537"/>
        <a:ext cx="1171676" cy="781117"/>
      </dsp:txXfrm>
    </dsp:sp>
    <dsp:sp modelId="{F817F4E6-4142-4A4C-B293-A6DDDB3AC4CD}">
      <dsp:nvSpPr>
        <dsp:cNvPr id="0" name=""/>
        <dsp:cNvSpPr/>
      </dsp:nvSpPr>
      <dsp:spPr>
        <a:xfrm>
          <a:off x="1759708" y="473537"/>
          <a:ext cx="1952793" cy="7811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  <a:t>Applicant resubmits application within 90 days</a:t>
          </a:r>
        </a:p>
      </dsp:txBody>
      <dsp:txXfrm>
        <a:off x="2150267" y="473537"/>
        <a:ext cx="1171676" cy="781117"/>
      </dsp:txXfrm>
    </dsp:sp>
    <dsp:sp modelId="{4DBEA600-78A0-4CF4-8E17-1E0F1D47FF1C}">
      <dsp:nvSpPr>
        <dsp:cNvPr id="0" name=""/>
        <dsp:cNvSpPr/>
      </dsp:nvSpPr>
      <dsp:spPr>
        <a:xfrm>
          <a:off x="3517223" y="473537"/>
          <a:ext cx="1952793" cy="7811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  <a:t>Commission Reviews</a:t>
          </a:r>
        </a:p>
      </dsp:txBody>
      <dsp:txXfrm>
        <a:off x="3907782" y="473537"/>
        <a:ext cx="1171676" cy="781117"/>
      </dsp:txXfrm>
    </dsp:sp>
    <dsp:sp modelId="{6250BA43-9291-4009-96D4-A550D4B33149}">
      <dsp:nvSpPr>
        <dsp:cNvPr id="0" name=""/>
        <dsp:cNvSpPr/>
      </dsp:nvSpPr>
      <dsp:spPr>
        <a:xfrm>
          <a:off x="5274737" y="473537"/>
          <a:ext cx="1952793" cy="7811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  <a:t>Notice Sent to Applicant</a:t>
          </a:r>
        </a:p>
      </dsp:txBody>
      <dsp:txXfrm>
        <a:off x="5665296" y="473537"/>
        <a:ext cx="1171676" cy="781117"/>
      </dsp:txXfrm>
    </dsp:sp>
    <dsp:sp modelId="{61BCA480-56E7-442D-9961-2279CF225D4B}">
      <dsp:nvSpPr>
        <dsp:cNvPr id="0" name=""/>
        <dsp:cNvSpPr/>
      </dsp:nvSpPr>
      <dsp:spPr>
        <a:xfrm>
          <a:off x="7032252" y="473537"/>
          <a:ext cx="1952793" cy="7811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  <a:t>Appeals Process (if elected by applicant)</a:t>
          </a:r>
        </a:p>
      </dsp:txBody>
      <dsp:txXfrm>
        <a:off x="7422811" y="473537"/>
        <a:ext cx="1171676" cy="7811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Organization is not primarily focused on emergency management.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Providing a screen shot of a payment page with no additional information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659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Conference is not primarily focused on emergency management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Using more than 6 hours per day of conference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Lack of verification of attendance (badge, cert of attendance)</a:t>
            </a:r>
          </a:p>
          <a:p>
            <a:r>
              <a:rPr lang="en-US" dirty="0"/>
              <a:t>Military: TDY orders DO NOT meet the requirements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7335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 to County EMS Coordination Council – yes</a:t>
            </a:r>
          </a:p>
          <a:p>
            <a:r>
              <a:rPr lang="en-US" dirty="0"/>
              <a:t>LEPC rep - no</a:t>
            </a:r>
          </a:p>
          <a:p>
            <a:pPr marL="158750" indent="0">
              <a:buNone/>
            </a:pPr>
            <a:endParaRPr lang="en-US" dirty="0"/>
          </a:p>
          <a:p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Providing only an appointment letter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Role is not related to comprehensive emergency management 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9905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Appointed to the position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Providing only an appointment letter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Role is not related to comprehensive emergency management 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1511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Not directly related to comprehensive emergency management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6192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 eaLnBrk="1" fontAlgn="base" hangingPunct="1"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x-none" sz="1100" kern="1200" dirty="0">
                <a:solidFill>
                  <a:prstClr val="black"/>
                </a:solidFill>
                <a:latin typeface="Calibri" charset="0"/>
              </a:rPr>
              <a:t>fewer than 3 speaking engagements</a:t>
            </a:r>
            <a:endParaRPr lang="en-US" altLang="x-none" sz="1050" kern="1200" dirty="0">
              <a:solidFill>
                <a:prstClr val="black"/>
              </a:solidFill>
              <a:latin typeface="Calibri" charset="0"/>
            </a:endParaRPr>
          </a:p>
          <a:p>
            <a:pPr marL="342900" indent="-342900" eaLnBrk="1" fontAlgn="base" hangingPunct="1"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x-none" sz="1100" kern="1200" dirty="0">
                <a:solidFill>
                  <a:prstClr val="black"/>
                </a:solidFill>
                <a:latin typeface="Calibri" charset="0"/>
              </a:rPr>
              <a:t>Incomplete verification</a:t>
            </a:r>
          </a:p>
          <a:p>
            <a:pPr marL="342900" indent="-342900" eaLnBrk="1" fontAlgn="base" hangingPunct="1"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sz="1100" kern="1200" dirty="0">
                <a:solidFill>
                  <a:prstClr val="black"/>
                </a:solidFill>
                <a:latin typeface="Calibri"/>
              </a:rPr>
              <a:t>Being interviewed for a news article, magazine, journal does NOT qualify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7962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 eaLnBrk="0" hangingPunct="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Invitation only, no verification</a:t>
            </a:r>
          </a:p>
          <a:p>
            <a:pPr marL="342900" indent="-342900" eaLnBrk="0" hangingPunct="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Technical instruction (CPR, PPE)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377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 eaLnBrk="0" hangingPunct="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Not providing independent verification of a significant role in developing the course</a:t>
            </a:r>
          </a:p>
          <a:p>
            <a:pPr marL="342900" indent="-342900" eaLnBrk="0" hangingPunct="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Participating as a focus group or panel to advise on developing the course is not sufficient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8061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Training flyers not sufficient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Not listed as an author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Submitting a word document or pdf of a thesis / dissertation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504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 eaLnBrk="0" hangingPunct="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Not providing independent verification of a significant role in developing the product.</a:t>
            </a:r>
          </a:p>
          <a:p>
            <a:pPr marL="342900" indent="-342900" eaLnBrk="0" hangingPunct="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Product does not relate to emergency management.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809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100" b="1" u="sng" kern="1200">
                <a:solidFill>
                  <a:srgbClr val="FF0000"/>
                </a:solidFill>
                <a:cs typeface="+mn-cs"/>
              </a:rPr>
              <a:t>CRITICAL NOTE: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100" i="1" kern="1200">
                <a:solidFill>
                  <a:srgbClr val="FF0000"/>
                </a:solidFill>
                <a:latin typeface="Arial" charset="0"/>
                <a:cs typeface="+mn-cs"/>
              </a:rPr>
              <a:t>If you are already certified, or an IAEM member, or have already paid the certification fee, please log-in using the user name/password already assigned to you.</a:t>
            </a:r>
            <a:r>
              <a:rPr lang="en-US" altLang="en-US" sz="1100" kern="1200">
                <a:solidFill>
                  <a:srgbClr val="FF0000"/>
                </a:solidFill>
                <a:latin typeface="Arial" charset="0"/>
                <a:cs typeface="+mn-cs"/>
              </a:rPr>
              <a:t> If you don't know your user name and password, contact IAEM HQ (703-538-1795) before proceeding. </a:t>
            </a:r>
            <a:r>
              <a:rPr lang="en-US" altLang="en-US" sz="1100" b="1" kern="1200">
                <a:solidFill>
                  <a:srgbClr val="FF0000"/>
                </a:solidFill>
                <a:latin typeface="Arial" charset="0"/>
                <a:cs typeface="+mn-cs"/>
              </a:rPr>
              <a:t>Failure to log-in with the proper credentials will create a duplicate record and could result in your application being deleted from the online system. </a:t>
            </a:r>
            <a:endParaRPr lang="en-US" altLang="en-US" sz="1100" b="1" kern="1200">
              <a:solidFill>
                <a:srgbClr val="FF0000"/>
              </a:solidFill>
              <a:cs typeface="+mn-cs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003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 eaLnBrk="0" hangingPunct="0">
              <a:buClrTx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Department-level / organizational award without applicant being named</a:t>
            </a:r>
          </a:p>
          <a:p>
            <a:pPr marL="342900" indent="-342900" eaLnBrk="0" hangingPunct="0">
              <a:buClrTx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Photograph of receipt </a:t>
            </a:r>
          </a:p>
          <a:p>
            <a:pPr marL="342900" indent="-342900" eaLnBrk="0" hangingPunct="0">
              <a:buClrTx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Routine / Years of Service awards 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825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 eaLnBrk="0" hangingPunct="0">
              <a:buClrTx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Certification does not relate to emergency management</a:t>
            </a:r>
          </a:p>
          <a:p>
            <a:pPr marL="342900" indent="-342900" eaLnBrk="0" hangingPunct="0">
              <a:buClrTx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Certification does not meet the requirements (renewal, test, education)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2346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Submitting a word doc of the message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No copy of a return email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Independent verification if contact is in person, or part of a hearing, etc.</a:t>
            </a:r>
            <a:endParaRPr lang="en-US" sz="1000" dirty="0">
              <a:solidFill>
                <a:prstClr val="black"/>
              </a:solidFill>
              <a:latin typeface="Calibri"/>
            </a:endParaRP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933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Submitting a research proposal</a:t>
            </a:r>
            <a:endParaRPr lang="en-US" sz="1000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Submitting only the abstract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Project does not relate to disaster/emergency management 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737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en-US" altLang="x-none" sz="1100" dirty="0">
                <a:solidFill>
                  <a:srgbClr val="000000"/>
                </a:solidFill>
                <a:ea typeface="ＭＳ Ｐゴシック" charset="-128"/>
              </a:rPr>
              <a:t>The AEM/CEM Certification Prep Course is intended for professional emergency managers interested in obtaining the Certified Emergency Manager designation. </a:t>
            </a:r>
            <a:r>
              <a:rPr lang="en-US" altLang="x-none" sz="1100" b="1" dirty="0">
                <a:solidFill>
                  <a:srgbClr val="000000"/>
                </a:solidFill>
                <a:ea typeface="ＭＳ Ｐゴシック" charset="-128"/>
              </a:rPr>
              <a:t>Note</a:t>
            </a:r>
            <a:r>
              <a:rPr lang="en-US" altLang="x-none" sz="1100" dirty="0">
                <a:solidFill>
                  <a:srgbClr val="000000"/>
                </a:solidFill>
                <a:ea typeface="ＭＳ Ｐゴシック" charset="-128"/>
              </a:rPr>
              <a:t>: The Prep Course does not teach emergency management principles. The cost per course is $535.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8293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1" name="Google Shape;2221;p167:notes"/>
          <p:cNvSpPr txBox="1">
            <a:spLocks noGrp="1"/>
          </p:cNvSpPr>
          <p:nvPr>
            <p:ph type="body" idx="1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spcFirstLastPara="1" wrap="square" lIns="94650" tIns="47325" rIns="94650" bIns="47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2" name="Google Shape;2222;p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5767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1" name="Google Shape;2221;p167:notes"/>
          <p:cNvSpPr txBox="1">
            <a:spLocks noGrp="1"/>
          </p:cNvSpPr>
          <p:nvPr>
            <p:ph type="body" idx="1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spcFirstLastPara="1" wrap="square" lIns="94650" tIns="47325" rIns="94650" bIns="47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2" name="Google Shape;2222;p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2753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dirty="0"/>
              <a:t>Work History Common Mistakes:</a:t>
            </a:r>
          </a:p>
          <a:p>
            <a:pPr eaLnBrk="1" hangingPunct="1">
              <a:defRPr/>
            </a:pPr>
            <a:r>
              <a:rPr lang="en-US" sz="1100" dirty="0"/>
              <a:t>Not providing official job description</a:t>
            </a:r>
          </a:p>
          <a:p>
            <a:pPr eaLnBrk="1" hangingPunct="1"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Not providing current supervisor letter</a:t>
            </a:r>
          </a:p>
          <a:p>
            <a:pPr eaLnBrk="1" hangingPunct="1">
              <a:defRPr/>
            </a:pPr>
            <a:r>
              <a:rPr lang="en-US" dirty="0">
                <a:solidFill>
                  <a:prstClr val="black"/>
                </a:solidFill>
              </a:rPr>
              <a:t>Not providing letter with specific employment dates and percentage of job relating to disaster management</a:t>
            </a:r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158750" indent="0">
              <a:buNone/>
            </a:pPr>
            <a:endParaRPr lang="en-US" dirty="0"/>
          </a:p>
          <a:p>
            <a:pPr marL="158750" indent="0">
              <a:buNone/>
            </a:pPr>
            <a:r>
              <a:rPr lang="en-US" dirty="0"/>
              <a:t>Experience Common Mistakes:</a:t>
            </a:r>
          </a:p>
          <a:p>
            <a:pPr eaLnBrk="1" hangingPunct="1">
              <a:defRPr/>
            </a:pPr>
            <a:r>
              <a:rPr lang="en-US" sz="1100" dirty="0"/>
              <a:t>Documentation does not specifically identify the applicant and role</a:t>
            </a:r>
          </a:p>
          <a:p>
            <a:pPr eaLnBrk="1" hangingPunct="1">
              <a:defRPr/>
            </a:pPr>
            <a:r>
              <a:rPr lang="en-US" sz="1100" dirty="0"/>
              <a:t>Role is too specific (evaluator only, tactical player [</a:t>
            </a:r>
            <a:r>
              <a:rPr lang="en-US" dirty="0"/>
              <a:t>CBRNE response team, firefighter, EMT])</a:t>
            </a:r>
            <a:endParaRPr lang="en-US" sz="1100" dirty="0"/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813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sz="11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 – Common Mistakes: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Supervisor letter not on letterhead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Supervisor letter NOT specifically recommending applicant for AEM/CEM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990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sz="11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 – Common Mistakes:</a:t>
            </a:r>
          </a:p>
          <a:p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Submitting Master’s or PhD for the basic requirement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570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ClrTx/>
              <a:buNone/>
              <a:defRPr/>
            </a:pPr>
            <a:r>
              <a:rPr lang="en-US" sz="1100" u="none" dirty="0">
                <a:solidFill>
                  <a:prstClr val="black"/>
                </a:solidFill>
                <a:latin typeface="Calibri"/>
              </a:rPr>
              <a:t>Notes on Special Circumstances: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1100" dirty="0"/>
              <a:t>Bachelor’s or higher in EM – </a:t>
            </a:r>
            <a:r>
              <a:rPr lang="en-US" sz="1100" i="1" dirty="0"/>
              <a:t>can reduce EM training hours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1100" dirty="0"/>
              <a:t>ICS 100/200/300/400 – </a:t>
            </a:r>
            <a:r>
              <a:rPr lang="en-US" sz="1100" i="1" dirty="0"/>
              <a:t>may be combined for more than 25 hours (3 separate submissions)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1100" dirty="0"/>
              <a:t>Full-day classes – </a:t>
            </a:r>
            <a:r>
              <a:rPr lang="en-US" sz="1100" i="1" dirty="0"/>
              <a:t>if not in TAC, not on cert, 6 hours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1100" dirty="0"/>
              <a:t>TTT classes </a:t>
            </a:r>
            <a:r>
              <a:rPr lang="en-US" sz="1100" i="1" dirty="0"/>
              <a:t>– </a:t>
            </a:r>
            <a:r>
              <a:rPr lang="en-US" sz="1100" b="1" i="1" dirty="0"/>
              <a:t>always</a:t>
            </a:r>
            <a:r>
              <a:rPr lang="en-US" sz="1100" i="1" dirty="0"/>
              <a:t> GM Training 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1100" dirty="0"/>
              <a:t>FEMA’s EMPP – </a:t>
            </a:r>
            <a:r>
              <a:rPr lang="en-US" sz="1100" i="1" dirty="0"/>
              <a:t>must submit individual course certificates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1100" dirty="0"/>
              <a:t>Partial hours </a:t>
            </a:r>
            <a:r>
              <a:rPr lang="en-US" sz="1100" i="1" dirty="0"/>
              <a:t>– courses less than 30 minutes not counted</a:t>
            </a:r>
          </a:p>
          <a:p>
            <a:pPr marL="0" indent="0" algn="l">
              <a:buClrTx/>
              <a:buNone/>
              <a:defRPr/>
            </a:pPr>
            <a:endParaRPr lang="en-US" sz="1100" u="sng" dirty="0">
              <a:solidFill>
                <a:prstClr val="black"/>
              </a:solidFill>
              <a:latin typeface="Calibri"/>
            </a:endParaRPr>
          </a:p>
          <a:p>
            <a:pPr marL="0" indent="0" algn="l">
              <a:buClrTx/>
              <a:buNone/>
              <a:defRPr/>
            </a:pPr>
            <a:endParaRPr lang="en-US" sz="1100" u="sng" dirty="0">
              <a:solidFill>
                <a:prstClr val="black"/>
              </a:solidFill>
              <a:latin typeface="Calibri"/>
            </a:endParaRPr>
          </a:p>
          <a:p>
            <a:pPr marL="0" indent="0" algn="l">
              <a:buClrTx/>
              <a:buNone/>
              <a:defRPr/>
            </a:pPr>
            <a:r>
              <a:rPr lang="en-US" sz="1100" u="sng" dirty="0">
                <a:solidFill>
                  <a:prstClr val="black"/>
                </a:solidFill>
                <a:latin typeface="Calibri"/>
              </a:rPr>
              <a:t>Common Mistakes</a:t>
            </a:r>
          </a:p>
          <a:p>
            <a:pPr eaLnBrk="0" hangingPunct="0">
              <a:buClrTx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Requesting more than 25 hours for a single class</a:t>
            </a:r>
          </a:p>
          <a:p>
            <a:pPr eaLnBrk="0" hangingPunct="0">
              <a:buClrTx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Requesting more than 25 hours in a single subject area</a:t>
            </a:r>
          </a:p>
          <a:p>
            <a:pPr eaLnBrk="0" hangingPunct="0">
              <a:buClrTx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Missing course description or syllabus</a:t>
            </a:r>
          </a:p>
          <a:p>
            <a:pPr eaLnBrk="0" hangingPunct="0">
              <a:buClrTx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Using classes from an undergraduate degree as training hours</a:t>
            </a:r>
          </a:p>
          <a:p>
            <a:pPr eaLnBrk="0" hangingPunct="0">
              <a:buClrTx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Placing classes in the wrong category (EM vs GM training)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7345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Training is outside 10/5 years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Training is misallocated (E vs 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Fail to provide course descriptions or syllabi for courses not on the Training Allocation Chart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More than 25 hours submitted in a given Subject Area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212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68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body" idx="1"/>
          </p:nvPr>
        </p:nvSpPr>
        <p:spPr>
          <a:xfrm rot="5400000">
            <a:off x="3628697" y="-1827539"/>
            <a:ext cx="4934606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 txBox="1">
            <a:spLocks noGrp="1"/>
          </p:cNvSpPr>
          <p:nvPr>
            <p:ph type="title"/>
          </p:nvPr>
        </p:nvSpPr>
        <p:spPr>
          <a:xfrm rot="5400000">
            <a:off x="7743497" y="2287261"/>
            <a:ext cx="4934606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>
                <a:solidFill>
                  <a:srgbClr val="0000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body" idx="1"/>
          </p:nvPr>
        </p:nvSpPr>
        <p:spPr>
          <a:xfrm rot="5400000">
            <a:off x="2155497" y="-354339"/>
            <a:ext cx="4934606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68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68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609600" y="1191558"/>
            <a:ext cx="10972800" cy="4934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68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body" idx="1"/>
          </p:nvPr>
        </p:nvSpPr>
        <p:spPr>
          <a:xfrm>
            <a:off x="609600" y="1191558"/>
            <a:ext cx="5384800" cy="4934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2"/>
          </p:nvPr>
        </p:nvSpPr>
        <p:spPr>
          <a:xfrm>
            <a:off x="6197600" y="1191558"/>
            <a:ext cx="5384800" cy="4934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68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1"/>
          </p:nvPr>
        </p:nvSpPr>
        <p:spPr>
          <a:xfrm>
            <a:off x="609600" y="1215232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609600" y="1854994"/>
            <a:ext cx="5386917" cy="4271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3"/>
          </p:nvPr>
        </p:nvSpPr>
        <p:spPr>
          <a:xfrm>
            <a:off x="6193368" y="1215232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4"/>
          </p:nvPr>
        </p:nvSpPr>
        <p:spPr>
          <a:xfrm>
            <a:off x="6193368" y="1854994"/>
            <a:ext cx="5389033" cy="4271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>
            <a:spLocks noGrp="1"/>
          </p:cNvSpPr>
          <p:nvPr>
            <p:ph type="title"/>
          </p:nvPr>
        </p:nvSpPr>
        <p:spPr>
          <a:xfrm>
            <a:off x="609601" y="1191558"/>
            <a:ext cx="4011084" cy="931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1">
                <a:solidFill>
                  <a:srgbClr val="0000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1"/>
          </p:nvPr>
        </p:nvSpPr>
        <p:spPr>
          <a:xfrm>
            <a:off x="4766733" y="1191558"/>
            <a:ext cx="6815667" cy="4934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2"/>
          </p:nvPr>
        </p:nvSpPr>
        <p:spPr>
          <a:xfrm>
            <a:off x="609601" y="2122901"/>
            <a:ext cx="4011084" cy="4003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>
            <a:spLocks noGrp="1"/>
          </p:cNvSpPr>
          <p:nvPr>
            <p:ph type="pic" idx="2"/>
          </p:nvPr>
        </p:nvSpPr>
        <p:spPr>
          <a:xfrm>
            <a:off x="2389717" y="1204652"/>
            <a:ext cx="7315200" cy="3522923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2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5236" y="5588"/>
            <a:ext cx="12202151" cy="686714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3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68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aem.org/Certification/Resource-Center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aem.com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5400" i="1"/>
              <a:t>Certification Overview</a:t>
            </a:r>
            <a:endParaRPr sz="5400"/>
          </a:p>
        </p:txBody>
      </p:sp>
      <p:sp>
        <p:nvSpPr>
          <p:cNvPr id="86" name="Google Shape;86;p1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i="1" dirty="0">
                <a:solidFill>
                  <a:schemeClr val="dk1"/>
                </a:solidFill>
              </a:rPr>
              <a:t>Presenter Names</a:t>
            </a:r>
            <a:endParaRPr dirty="0"/>
          </a:p>
        </p:txBody>
      </p:sp>
      <p:sp>
        <p:nvSpPr>
          <p:cNvPr id="88" name="Google Shape;88;p1"/>
          <p:cNvSpPr txBox="1"/>
          <p:nvPr/>
        </p:nvSpPr>
        <p:spPr>
          <a:xfrm>
            <a:off x="1626268" y="1229563"/>
            <a:ext cx="893946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Conference Name/Event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A9A10-DDD4-7C12-A50D-89018AC57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Maintaining Certification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3FCF94-D9CD-1630-7D46-7A16565CCE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Recertification Timeline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DD477F4-D0FC-DE5F-7CFD-A81ACFB141E8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/>
              <a:t>Certification is valid for five years.</a:t>
            </a:r>
          </a:p>
          <a:p>
            <a:r>
              <a:rPr lang="en-US"/>
              <a:t>Must recertify before 31DEC of the fifth calendar year.</a:t>
            </a:r>
          </a:p>
          <a:p>
            <a:r>
              <a:rPr lang="en-US"/>
              <a:t>For example:</a:t>
            </a:r>
          </a:p>
          <a:p>
            <a:pPr lvl="1"/>
            <a:r>
              <a:rPr lang="en-US"/>
              <a:t>Certification year ends in 0 or 5 </a:t>
            </a:r>
            <a:r>
              <a:rPr lang="en-US">
                <a:sym typeface="Wingdings" panose="05000000000000000000" pitchFamily="2" charset="2"/>
              </a:rPr>
              <a:t> recertify in year ending in 5 or 0.</a:t>
            </a:r>
            <a:endParaRPr lang="en-US"/>
          </a:p>
          <a:p>
            <a:r>
              <a:rPr lang="en-US"/>
              <a:t>Extensions may be granted by Certification Commission Chair.</a:t>
            </a:r>
          </a:p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4860E7F-FD3C-C3F5-0521-16860E9F8709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Recertification Requirements 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A435D5-741F-0E4D-F8CB-F1D090E54C38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5"/>
            <a:ext cx="5389033" cy="1822484"/>
          </a:xfrm>
        </p:spPr>
        <p:txBody>
          <a:bodyPr/>
          <a:lstStyle/>
          <a:p>
            <a:r>
              <a:rPr lang="en-US"/>
              <a:t>Sliding scale of requirements based on time certified:</a:t>
            </a:r>
          </a:p>
          <a:p>
            <a:pPr lvl="1"/>
            <a:r>
              <a:rPr lang="en-US"/>
              <a:t>↓ training hours</a:t>
            </a:r>
          </a:p>
          <a:p>
            <a:pPr lvl="1"/>
            <a:r>
              <a:rPr lang="en-US"/>
              <a:t>↑ contributions</a:t>
            </a:r>
          </a:p>
          <a:p>
            <a:pPr lvl="1"/>
            <a:endParaRPr lang="en-US"/>
          </a:p>
          <a:p>
            <a:pPr marL="76200" indent="0">
              <a:buNone/>
            </a:pPr>
            <a:endParaRPr lang="en-US"/>
          </a:p>
          <a:p>
            <a:pPr lvl="1"/>
            <a:endParaRPr lang="en-US"/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08982534-A7AB-8C5D-FECF-F94032F031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325665"/>
              </p:ext>
            </p:extLst>
          </p:nvPr>
        </p:nvGraphicFramePr>
        <p:xfrm>
          <a:off x="6004718" y="3429000"/>
          <a:ext cx="5965033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998">
                  <a:extLst>
                    <a:ext uri="{9D8B030D-6E8A-4147-A177-3AD203B41FA5}">
                      <a16:colId xmlns:a16="http://schemas.microsoft.com/office/drawing/2014/main" val="968390680"/>
                    </a:ext>
                  </a:extLst>
                </a:gridCol>
                <a:gridCol w="2818485">
                  <a:extLst>
                    <a:ext uri="{9D8B030D-6E8A-4147-A177-3AD203B41FA5}">
                      <a16:colId xmlns:a16="http://schemas.microsoft.com/office/drawing/2014/main" val="3127285746"/>
                    </a:ext>
                  </a:extLst>
                </a:gridCol>
                <a:gridCol w="2124550">
                  <a:extLst>
                    <a:ext uri="{9D8B030D-6E8A-4147-A177-3AD203B41FA5}">
                      <a16:colId xmlns:a16="http://schemas.microsoft.com/office/drawing/2014/main" val="12957048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4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/>
                          <a:cs typeface="Calibri"/>
                        </a:rPr>
                        <a:t>Contribution Categories 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042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 total hours </a:t>
                      </a:r>
                    </a:p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(25 EM + 25 GM + 50 either)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1457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 total hours </a:t>
                      </a:r>
                    </a:p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(20 EM + 20 GM + 35 either)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39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 total hours </a:t>
                      </a:r>
                    </a:p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(15 EM + 15 GM + 20 either)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9402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 total hours </a:t>
                      </a:r>
                    </a:p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(15 EM + 15 GM + 10 either)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3205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/>
                          <a:cs typeface="Calibri"/>
                        </a:rPr>
                        <a:t>25 years+ </a:t>
                      </a:r>
                      <a:endParaRPr lang="en-US" sz="14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 total hours </a:t>
                      </a:r>
                    </a:p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(10 EM + 10 GM + 5 either)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779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3307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4" name="Google Shape;2224;p167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lvl="0"/>
            <a:r>
              <a:rPr lang="en-US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Certification Requirements – Exam 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759E876-0C33-926E-9FB2-04EACEF221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Exam Details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5343DC-BBB2-4EC6-2AC0-D2F8592693B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09600" y="1854994"/>
            <a:ext cx="11424442" cy="4271169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Two versions:</a:t>
            </a:r>
          </a:p>
          <a:p>
            <a:pPr lvl="1" eaLnBrk="1" hangingPunct="1">
              <a:defRPr/>
            </a:pPr>
            <a:r>
              <a:rPr lang="en-US" sz="2000" b="1"/>
              <a:t>Country-specific</a:t>
            </a:r>
            <a:r>
              <a:rPr lang="en-US" sz="2000"/>
              <a:t> for practitioners in Australia, New Zealand, Canada, and the United States</a:t>
            </a:r>
          </a:p>
          <a:p>
            <a:pPr lvl="1" eaLnBrk="1" hangingPunct="1">
              <a:defRPr/>
            </a:pPr>
            <a:r>
              <a:rPr lang="en-US" sz="2000" b="1"/>
              <a:t>International</a:t>
            </a:r>
            <a:r>
              <a:rPr lang="en-US" sz="2000"/>
              <a:t> for all other practitioners</a:t>
            </a:r>
          </a:p>
          <a:p>
            <a:pPr>
              <a:defRPr/>
            </a:pPr>
            <a:r>
              <a:rPr lang="en-US"/>
              <a:t>Multiple Choice questions</a:t>
            </a:r>
          </a:p>
          <a:p>
            <a:pPr>
              <a:defRPr/>
            </a:pPr>
            <a:r>
              <a:rPr lang="en-US"/>
              <a:t>Scaled scoring. Passing score is 500 on a scale of 200 to 800. </a:t>
            </a:r>
          </a:p>
          <a:p>
            <a:r>
              <a:rPr lang="en-US"/>
              <a:t>May take the exam before or after submitting the application package</a:t>
            </a:r>
          </a:p>
          <a:p>
            <a:r>
              <a:rPr lang="en-US"/>
              <a:t>Two attempts to pass</a:t>
            </a:r>
          </a:p>
          <a:p>
            <a:r>
              <a:rPr lang="en-US" spc="-70"/>
              <a:t>IAEM Board Members, high school / college faculty, military training officers may proctor</a:t>
            </a:r>
          </a:p>
          <a:p>
            <a:endParaRPr lang="en-US"/>
          </a:p>
        </p:txBody>
      </p:sp>
      <p:pic>
        <p:nvPicPr>
          <p:cNvPr id="7" name="Picture 2" descr="C:\Users\keith.dowler\Desktop\both.png">
            <a:extLst>
              <a:ext uri="{FF2B5EF4-FFF2-40B4-BE49-F238E27FC236}">
                <a16:creationId xmlns:a16="http://schemas.microsoft.com/office/drawing/2014/main" id="{8D7E12DA-49B3-B73C-6509-DA6E594DC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20" t="9785" r="14600" b="6673"/>
          <a:stretch>
            <a:fillRect/>
          </a:stretch>
        </p:blipFill>
        <p:spPr bwMode="auto">
          <a:xfrm>
            <a:off x="11130755" y="5870574"/>
            <a:ext cx="903287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255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63289-7D7B-37BD-E83F-D8BD6E8889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Application Review</a:t>
            </a:r>
          </a:p>
        </p:txBody>
      </p:sp>
    </p:spTree>
    <p:extLst>
      <p:ext uri="{BB962C8B-B14F-4D97-AF65-F5344CB8AC3E}">
        <p14:creationId xmlns:p14="http://schemas.microsoft.com/office/powerpoint/2010/main" val="3645275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7877F-ACB3-9043-A389-61C688D8B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Certification Requirement – Experience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DC6ECF-A92F-589C-52C9-317D4C1B81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Work History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723CCA-5243-EAD5-53B0-84F9A5CF8486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09600" y="1854994"/>
            <a:ext cx="5386917" cy="4526756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400"/>
              <a:t>At least </a:t>
            </a:r>
            <a:r>
              <a:rPr lang="en-US" sz="2400" b="1"/>
              <a:t>three years full-time equivalent</a:t>
            </a:r>
            <a:r>
              <a:rPr lang="en-US" sz="2400"/>
              <a:t> (12 months = 1,920 hours) experience in a comprehensive disaster/emergency management position</a:t>
            </a:r>
          </a:p>
          <a:p>
            <a:pPr>
              <a:buClrTx/>
              <a:defRPr/>
            </a:pPr>
            <a:r>
              <a:rPr lang="en-US" sz="2400">
                <a:solidFill>
                  <a:prstClr val="black"/>
                </a:solidFill>
                <a:latin typeface="Calibri"/>
              </a:rPr>
              <a:t>Only two years FTE required with a baccalaureate degree or higher in emergency management</a:t>
            </a:r>
          </a:p>
          <a:p>
            <a:pPr>
              <a:buClrTx/>
              <a:defRPr/>
            </a:pPr>
            <a:r>
              <a:rPr lang="en-US" sz="2400">
                <a:solidFill>
                  <a:prstClr val="black"/>
                </a:solidFill>
                <a:latin typeface="Calibri"/>
              </a:rPr>
              <a:t>Must submit: </a:t>
            </a:r>
          </a:p>
          <a:p>
            <a:pPr lvl="1">
              <a:buClrTx/>
              <a:buFont typeface="Arial" panose="020B0604020202020204" pitchFamily="34" charset="0"/>
              <a:buChar char="•"/>
              <a:defRPr/>
            </a:pPr>
            <a:r>
              <a:rPr lang="en-US">
                <a:solidFill>
                  <a:prstClr val="black"/>
                </a:solidFill>
              </a:rPr>
              <a:t>J</a:t>
            </a:r>
            <a:r>
              <a:rPr lang="en-US">
                <a:solidFill>
                  <a:prstClr val="black"/>
                </a:solidFill>
                <a:latin typeface="Calibri"/>
              </a:rPr>
              <a:t>ob descriptions for all positions with % of time spent on EM noted</a:t>
            </a:r>
          </a:p>
          <a:p>
            <a:pPr lvl="1">
              <a:buClrTx/>
              <a:buFont typeface="Arial" panose="020B0604020202020204" pitchFamily="34" charset="0"/>
              <a:buChar char="•"/>
              <a:defRPr/>
            </a:pPr>
            <a:r>
              <a:rPr lang="en-US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Independent documentation of time in role</a:t>
            </a: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94E3FA-B7B6-F379-153B-162C2AD2B021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Experience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EFC484-4034-421C-0F38-FF25C35D74F2}"/>
              </a:ext>
            </a:extLst>
          </p:cNvPr>
          <p:cNvSpPr>
            <a:spLocks noGrp="1"/>
          </p:cNvSpPr>
          <p:nvPr>
            <p:ph type="body" idx="4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/>
              <a:t>Participation in </a:t>
            </a:r>
            <a:r>
              <a:rPr lang="en-US" sz="2400" b="1"/>
              <a:t>a full-scale exercise </a:t>
            </a:r>
            <a:r>
              <a:rPr lang="en-US" sz="2400"/>
              <a:t>or </a:t>
            </a:r>
            <a:r>
              <a:rPr lang="en-US" sz="2400" b="1"/>
              <a:t>two separate functional exercises</a:t>
            </a:r>
            <a:r>
              <a:rPr lang="en-US" sz="2400"/>
              <a:t>;</a:t>
            </a:r>
          </a:p>
          <a:p>
            <a:pPr marL="76200" indent="0" eaLnBrk="1" hangingPunct="1">
              <a:buNone/>
              <a:defRPr/>
            </a:pPr>
            <a:r>
              <a:rPr lang="en-US" sz="2400"/>
              <a:t> OR</a:t>
            </a:r>
          </a:p>
          <a:p>
            <a:pPr eaLnBrk="1" hangingPunct="1">
              <a:defRPr/>
            </a:pPr>
            <a:r>
              <a:rPr lang="en-US" sz="2400"/>
              <a:t>Experience with a </a:t>
            </a:r>
            <a:r>
              <a:rPr lang="en-US" sz="2400" b="1"/>
              <a:t>declared disaster or major public event </a:t>
            </a:r>
            <a:r>
              <a:rPr lang="en-US" sz="2400"/>
              <a:t>such as major sporting event, state visit or special event</a:t>
            </a:r>
          </a:p>
          <a:p>
            <a:pPr eaLnBrk="0" hangingPunct="0">
              <a:buClrTx/>
            </a:pPr>
            <a:r>
              <a:rPr lang="en-US" sz="240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Not Accepted:</a:t>
            </a:r>
          </a:p>
          <a:p>
            <a:pPr lvl="1" eaLnBrk="0" hangingPunct="0">
              <a:buClrTx/>
              <a:buFont typeface="Arial" panose="020B0604020202020204" pitchFamily="34" charset="0"/>
              <a:buChar char="•"/>
            </a:pPr>
            <a:r>
              <a:rPr lang="en-US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Evaluator role ONLY</a:t>
            </a:r>
          </a:p>
          <a:p>
            <a:pPr lvl="1" eaLnBrk="0" hangingPunct="0">
              <a:buClrTx/>
              <a:buFont typeface="Arial" panose="020B0604020202020204" pitchFamily="34" charset="0"/>
              <a:buChar char="•"/>
            </a:pPr>
            <a:r>
              <a:rPr lang="en-US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Tactical exercise role</a:t>
            </a:r>
            <a:endParaRPr lang="en-US"/>
          </a:p>
          <a:p>
            <a:endParaRPr lang="en-US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E8F8EA2A-B203-C72D-15A8-0250EA9FDF4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887" y="5870575"/>
            <a:ext cx="83502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2140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keith.dowler\Desktop\both.png">
            <a:extLst>
              <a:ext uri="{FF2B5EF4-FFF2-40B4-BE49-F238E27FC236}">
                <a16:creationId xmlns:a16="http://schemas.microsoft.com/office/drawing/2014/main" id="{AE12B758-CF53-F5F9-C2AC-4F78C1BE0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20" t="9785" r="14600" b="6673"/>
          <a:stretch>
            <a:fillRect/>
          </a:stretch>
        </p:blipFill>
        <p:spPr bwMode="auto">
          <a:xfrm>
            <a:off x="11130755" y="5870574"/>
            <a:ext cx="903287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22A8BEA-3722-732F-CB99-C41A44F79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Certification Requirement – References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FD812B-61EA-E105-5B37-6DC9A626FA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AD3166-4350-6F43-BF4C-49E1AF963E3D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/>
              <a:t>One reference letter from current supervisor</a:t>
            </a:r>
          </a:p>
          <a:p>
            <a:r>
              <a:rPr lang="en-US"/>
              <a:t>Two additional names and contact information</a:t>
            </a:r>
          </a:p>
          <a:p>
            <a:r>
              <a:rPr lang="en-US" altLang="x-none" kern="1200">
                <a:solidFill>
                  <a:prstClr val="black"/>
                </a:solidFill>
                <a:latin typeface="Calibri" charset="0"/>
              </a:rPr>
              <a:t>C</a:t>
            </a:r>
            <a:r>
              <a:rPr lang="en-US" altLang="x-none" sz="2400" kern="1200">
                <a:solidFill>
                  <a:prstClr val="black"/>
                </a:solidFill>
                <a:latin typeface="Calibri" charset="0"/>
              </a:rPr>
              <a:t>urrent CEM® may be an acceptable substitute for applicants without a supervisor</a:t>
            </a:r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C8A0E7B-F3B8-8321-C9B6-FDE278CDE4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1328" y="1605756"/>
            <a:ext cx="6122713" cy="2933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57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A8BEA-3722-732F-CB99-C41A44F79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Certification Requirement – Education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FD812B-61EA-E105-5B37-6DC9A626FA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Education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AD3166-4350-6F43-BF4C-49E1AF963E3D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z="2400"/>
              <a:t>A </a:t>
            </a:r>
            <a:r>
              <a:rPr lang="en-US" sz="2400" b="1"/>
              <a:t>baccalaureate degree </a:t>
            </a:r>
            <a:r>
              <a:rPr lang="en-US" sz="2400"/>
              <a:t>from an accredited institution</a:t>
            </a:r>
          </a:p>
          <a:p>
            <a:r>
              <a:rPr lang="en-US"/>
              <a:t>Council-specific requirements for: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Canada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Asia, International, Latin America, Caribbean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Notes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EM degree may reduce EM training hours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Coursework cannot be counted twice</a:t>
            </a: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BA82A7DB-ED47-69A6-B32E-D37261F2F71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887" y="5870575"/>
            <a:ext cx="83502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BA57BE-0727-1837-C0CE-ACA6284808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9834" y="2649838"/>
            <a:ext cx="6296633" cy="153964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64785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FC2AB95-7484-9ED1-55DF-DC0612E50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Documentation Requirements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32D570-35CE-0290-414E-599A0B15DD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SzPct val="100000"/>
            </a:pPr>
            <a:r>
              <a:rPr lang="en-US" sz="2400" dirty="0"/>
              <a:t>Initial certification vs. recertification sliding scale  </a:t>
            </a:r>
          </a:p>
          <a:p>
            <a:pPr>
              <a:buSzPct val="100000"/>
            </a:pPr>
            <a:r>
              <a:rPr lang="en-US" sz="2400" dirty="0"/>
              <a:t>Subject area limitations / exceptions</a:t>
            </a:r>
          </a:p>
          <a:p>
            <a:pPr>
              <a:buSzPct val="100000"/>
            </a:pPr>
            <a:r>
              <a:rPr lang="en-US" sz="2400" dirty="0"/>
              <a:t>Selecting EM or GM</a:t>
            </a:r>
          </a:p>
          <a:p>
            <a:pPr>
              <a:buSzPct val="100000"/>
            </a:pPr>
            <a:r>
              <a:rPr lang="en-US" sz="2400" b="1" spc="-60" dirty="0"/>
              <a:t>Special circumstances – reference the Guidebook: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Bachelor’s or higher in EM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ICS 100/200/300/400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Full-day classes 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TTT classes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FEMA’s EMPP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Partial hours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85FF9C1-5040-0ABF-45C0-A32DB8D02E5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800"/>
              <a:t>Date of completion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800"/>
              <a:t>Title of training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800"/>
              <a:t>Applicant name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800"/>
              <a:t>Training hours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800"/>
              <a:t>An official description of the course content and course objectives, such as a syllabus or similar document which includes subjects of discussion, for items </a:t>
            </a:r>
            <a:r>
              <a:rPr lang="en-US" sz="1800" b="1"/>
              <a:t>not</a:t>
            </a:r>
            <a:r>
              <a:rPr lang="en-US" sz="1800"/>
              <a:t> included in the Sample Training Allocation Chart.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E25988C-7CF3-90D8-1079-3A1AF8ABA3F1}"/>
              </a:ext>
            </a:extLst>
          </p:cNvPr>
          <p:cNvSpPr txBox="1">
            <a:spLocks/>
          </p:cNvSpPr>
          <p:nvPr/>
        </p:nvSpPr>
        <p:spPr>
          <a:xfrm>
            <a:off x="609600" y="274639"/>
            <a:ext cx="10972800" cy="68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7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en-US" sz="4100" b="0">
                <a:solidFill>
                  <a:schemeClr val="lt1"/>
                </a:solidFill>
              </a:rPr>
              <a:t>Certification Requirement – Training </a:t>
            </a:r>
          </a:p>
        </p:txBody>
      </p:sp>
      <p:pic>
        <p:nvPicPr>
          <p:cNvPr id="13" name="Picture 2" descr="C:\Users\keith.dowler\Desktop\both.png">
            <a:extLst>
              <a:ext uri="{FF2B5EF4-FFF2-40B4-BE49-F238E27FC236}">
                <a16:creationId xmlns:a16="http://schemas.microsoft.com/office/drawing/2014/main" id="{AC127F26-1E3C-F383-D774-9525790F2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20" t="9785" r="14600" b="6673"/>
          <a:stretch>
            <a:fillRect/>
          </a:stretch>
        </p:blipFill>
        <p:spPr bwMode="auto">
          <a:xfrm>
            <a:off x="11130755" y="5870574"/>
            <a:ext cx="903287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4495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2804812-4D6A-C81F-E1DD-4A4554085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Certification Requirement – Training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0811F0D-47A9-481F-63DD-1A06E6FF03BE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7289982" y="1215232"/>
            <a:ext cx="4571092" cy="1162208"/>
          </a:xfrm>
        </p:spPr>
        <p:txBody>
          <a:bodyPr anchor="t">
            <a:normAutofit fontScale="92500"/>
          </a:bodyPr>
          <a:lstStyle/>
          <a:p>
            <a:r>
              <a:rPr lang="en-US" dirty="0"/>
              <a:t>How to utilize the </a:t>
            </a:r>
          </a:p>
          <a:p>
            <a:r>
              <a:rPr lang="en-US" dirty="0"/>
              <a:t>USA Training Allocation Chart (TAC)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27D8182-1399-FC6F-64F6-583189F64D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628377"/>
              </p:ext>
            </p:extLst>
          </p:nvPr>
        </p:nvGraphicFramePr>
        <p:xfrm>
          <a:off x="217713" y="1842317"/>
          <a:ext cx="6797041" cy="40489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49630">
                  <a:extLst>
                    <a:ext uri="{9D8B030D-6E8A-4147-A177-3AD203B41FA5}">
                      <a16:colId xmlns:a16="http://schemas.microsoft.com/office/drawing/2014/main" val="2480593251"/>
                    </a:ext>
                  </a:extLst>
                </a:gridCol>
                <a:gridCol w="657898">
                  <a:extLst>
                    <a:ext uri="{9D8B030D-6E8A-4147-A177-3AD203B41FA5}">
                      <a16:colId xmlns:a16="http://schemas.microsoft.com/office/drawing/2014/main" val="2442463062"/>
                    </a:ext>
                  </a:extLst>
                </a:gridCol>
                <a:gridCol w="804655">
                  <a:extLst>
                    <a:ext uri="{9D8B030D-6E8A-4147-A177-3AD203B41FA5}">
                      <a16:colId xmlns:a16="http://schemas.microsoft.com/office/drawing/2014/main" val="289497871"/>
                    </a:ext>
                  </a:extLst>
                </a:gridCol>
                <a:gridCol w="655918">
                  <a:extLst>
                    <a:ext uri="{9D8B030D-6E8A-4147-A177-3AD203B41FA5}">
                      <a16:colId xmlns:a16="http://schemas.microsoft.com/office/drawing/2014/main" val="2824196148"/>
                    </a:ext>
                  </a:extLst>
                </a:gridCol>
                <a:gridCol w="511848">
                  <a:extLst>
                    <a:ext uri="{9D8B030D-6E8A-4147-A177-3AD203B41FA5}">
                      <a16:colId xmlns:a16="http://schemas.microsoft.com/office/drawing/2014/main" val="3489248654"/>
                    </a:ext>
                  </a:extLst>
                </a:gridCol>
                <a:gridCol w="575830">
                  <a:extLst>
                    <a:ext uri="{9D8B030D-6E8A-4147-A177-3AD203B41FA5}">
                      <a16:colId xmlns:a16="http://schemas.microsoft.com/office/drawing/2014/main" val="2138280717"/>
                    </a:ext>
                  </a:extLst>
                </a:gridCol>
                <a:gridCol w="767773">
                  <a:extLst>
                    <a:ext uri="{9D8B030D-6E8A-4147-A177-3AD203B41FA5}">
                      <a16:colId xmlns:a16="http://schemas.microsoft.com/office/drawing/2014/main" val="1833482977"/>
                    </a:ext>
                  </a:extLst>
                </a:gridCol>
                <a:gridCol w="1973489">
                  <a:extLst>
                    <a:ext uri="{9D8B030D-6E8A-4147-A177-3AD203B41FA5}">
                      <a16:colId xmlns:a16="http://schemas.microsoft.com/office/drawing/2014/main" val="2061524683"/>
                    </a:ext>
                  </a:extLst>
                </a:gridCol>
              </a:tblGrid>
              <a:tr h="531102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Curriculum Source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Course Number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Course Title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Total Hours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Max. Hours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E or G </a:t>
                      </a:r>
                      <a:r>
                        <a:rPr lang="en-US" sz="1100" b="1" dirty="0" err="1">
                          <a:solidFill>
                            <a:schemeClr val="bg1"/>
                          </a:solidFill>
                          <a:effectLst/>
                        </a:rPr>
                        <a:t>Alloc</a:t>
                      </a: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Optional Subject Area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Notes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481909"/>
                  </a:ext>
                </a:extLst>
              </a:tr>
              <a:tr h="718855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</a:rPr>
                        <a:t>Federal Emergency Management Agency (FEMA)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E0239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406 Hazard Mitigation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</a:rPr>
                        <a:t>28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</a:rPr>
                        <a:t>25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</a:rPr>
                        <a:t>E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</a:rPr>
                        <a:t>Hazard Mitigation - Technical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Applicant is eligible to receive up to 25 hours for a single subject area.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188302"/>
                  </a:ext>
                </a:extLst>
              </a:tr>
              <a:tr h="718855">
                <a:tc>
                  <a:txBody>
                    <a:bodyPr/>
                    <a:lstStyle/>
                    <a:p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</a:rPr>
                        <a:t>Federal Emergency Management Agency (FEMA)</a:t>
                      </a:r>
                      <a:endParaRPr lang="en-US" sz="9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</a:rPr>
                        <a:t>IS0007a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A Citizen's Guide to Disaster Assistance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/>
                </a:tc>
                <a:tc>
                  <a:txBody>
                    <a:bodyPr/>
                    <a:lstStyle/>
                    <a:p>
                      <a:br>
                        <a:rPr lang="en-US" sz="1000" dirty="0">
                          <a:effectLst/>
                        </a:rPr>
                      </a:b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</a:rPr>
                        <a:t>G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</a:rPr>
                        <a:t>Response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/>
                </a:tc>
                <a:tc>
                  <a:txBody>
                    <a:bodyPr/>
                    <a:lstStyle/>
                    <a:p>
                      <a:br>
                        <a:rPr lang="en-US" sz="1000" dirty="0">
                          <a:effectLst/>
                        </a:rPr>
                      </a:b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/>
                </a:tc>
                <a:extLst>
                  <a:ext uri="{0D108BD9-81ED-4DB2-BD59-A6C34878D82A}">
                    <a16:rowId xmlns:a16="http://schemas.microsoft.com/office/drawing/2014/main" val="835433550"/>
                  </a:ext>
                </a:extLst>
              </a:tr>
              <a:tr h="1966069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</a:rPr>
                        <a:t>US Army (USA); CBRN School, Fort Leonard Wood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</a:rPr>
                        <a:t>4K-SIL3/494-ASIL3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Advanced CBRNE Enablers Course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40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25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See Note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Hazardous Materials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1.  To be eligible to receive more than 25 hours of training credit for this course, applicants must complete a separate training submission form for each subject area for which hours are requested.</a:t>
                      </a:r>
                      <a:endParaRPr lang="en-US" sz="1000" dirty="0">
                        <a:effectLst/>
                      </a:endParaRPr>
                    </a:p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EMERGENCY MANAGEMENT: Casualty Management (15)</a:t>
                      </a:r>
                      <a:endParaRPr lang="en-US" sz="1000" dirty="0">
                        <a:effectLst/>
                      </a:endParaRPr>
                    </a:p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GENERAL MANAGEMENT: HAZMAT Response (25)</a:t>
                      </a:r>
                      <a:endParaRPr lang="en-US" sz="1000" dirty="0">
                        <a:effectLst/>
                      </a:endParaRPr>
                    </a:p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2.   Previously Technical Escort Course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292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4236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B94F25D-AD55-AEB9-8BB6-D2CF027C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98320"/>
          </a:xfrm>
        </p:spPr>
        <p:txBody>
          <a:bodyPr>
            <a:normAutofit fontScale="90000"/>
          </a:bodyPr>
          <a:lstStyle/>
          <a:p>
            <a:r>
              <a:rPr lang="en-US" spc="-100"/>
              <a:t>Certification Requirement – </a:t>
            </a:r>
            <a:br>
              <a:rPr lang="en-US" spc="-100"/>
            </a:br>
            <a:r>
              <a:rPr lang="en-US" spc="-100"/>
              <a:t>Professional Contributions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A307FF-FC66-89E4-F5C5-683179DBC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191558"/>
            <a:ext cx="5269442" cy="4934606"/>
          </a:xfrm>
        </p:spPr>
        <p:txBody>
          <a:bodyPr>
            <a:normAutofit/>
          </a:bodyPr>
          <a:lstStyle/>
          <a:p>
            <a:pPr>
              <a:buSzPct val="100000"/>
            </a:pPr>
            <a:r>
              <a:rPr lang="en-US" sz="2400"/>
              <a:t>15 options for initial certification</a:t>
            </a:r>
          </a:p>
          <a:p>
            <a:pPr>
              <a:buSzPct val="100000"/>
            </a:pPr>
            <a:r>
              <a:rPr lang="en-US" sz="2400"/>
              <a:t>16 options for recertification </a:t>
            </a:r>
          </a:p>
          <a:p>
            <a:pPr>
              <a:buSzPct val="100000"/>
            </a:pPr>
            <a:r>
              <a:rPr lang="en-US" sz="2400"/>
              <a:t>All require </a:t>
            </a:r>
            <a:r>
              <a:rPr lang="en-US" sz="2400" b="1"/>
              <a:t>independent</a:t>
            </a:r>
            <a:r>
              <a:rPr lang="en-US" sz="2400"/>
              <a:t> documentation</a:t>
            </a:r>
          </a:p>
          <a:p>
            <a:pPr>
              <a:buSzPct val="100000"/>
            </a:pPr>
            <a:r>
              <a:rPr lang="en-US" sz="2400"/>
              <a:t>Initial certification vs. recertification sliding scale 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000"/>
              <a:t>6 unique contributions for initial </a:t>
            </a:r>
          </a:p>
          <a:p>
            <a:pPr>
              <a:buSzPct val="100000"/>
            </a:pPr>
            <a:r>
              <a:rPr lang="en-US" sz="2400"/>
              <a:t>10-year period for initial   certification</a:t>
            </a:r>
          </a:p>
          <a:p>
            <a:endParaRPr lang="en-US" sz="2400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22C0AE51-D6F2-4DDA-E4CD-983C7C551ED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887" y="5870575"/>
            <a:ext cx="83502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1" name="Group 100">
            <a:extLst>
              <a:ext uri="{FF2B5EF4-FFF2-40B4-BE49-F238E27FC236}">
                <a16:creationId xmlns:a16="http://schemas.microsoft.com/office/drawing/2014/main" id="{F668F5C5-4D82-7ED3-B40F-4D11F75A210A}"/>
              </a:ext>
            </a:extLst>
          </p:cNvPr>
          <p:cNvGrpSpPr/>
          <p:nvPr/>
        </p:nvGrpSpPr>
        <p:grpSpPr>
          <a:xfrm>
            <a:off x="5207514" y="2404113"/>
            <a:ext cx="6670188" cy="3348616"/>
            <a:chOff x="5156191" y="2359691"/>
            <a:chExt cx="6091157" cy="3078945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78BDF741-04EA-0F0D-3629-515AD4F01F44}"/>
                </a:ext>
              </a:extLst>
            </p:cNvPr>
            <p:cNvGrpSpPr/>
            <p:nvPr/>
          </p:nvGrpSpPr>
          <p:grpSpPr>
            <a:xfrm>
              <a:off x="5156191" y="2359691"/>
              <a:ext cx="6091157" cy="3078945"/>
              <a:chOff x="4328877" y="2131091"/>
              <a:chExt cx="6091157" cy="3078945"/>
            </a:xfrm>
          </p:grpSpPr>
          <p:sp>
            <p:nvSpPr>
              <p:cNvPr id="54" name="Hexagon 53">
                <a:extLst>
                  <a:ext uri="{FF2B5EF4-FFF2-40B4-BE49-F238E27FC236}">
                    <a16:creationId xmlns:a16="http://schemas.microsoft.com/office/drawing/2014/main" id="{316DC78C-8230-8341-E1F0-B0FE9F1C0D99}"/>
                  </a:ext>
                </a:extLst>
              </p:cNvPr>
              <p:cNvSpPr/>
              <p:nvPr/>
            </p:nvSpPr>
            <p:spPr>
              <a:xfrm>
                <a:off x="6003926" y="2997200"/>
                <a:ext cx="1058863" cy="863600"/>
              </a:xfrm>
              <a:prstGeom prst="hexag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ClrTx/>
                  <a:defRPr/>
                </a:pPr>
                <a:endParaRPr lang="en-US" sz="180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2CF73436-D8DD-55D8-7922-D2500C309318}"/>
                  </a:ext>
                </a:extLst>
              </p:cNvPr>
              <p:cNvGrpSpPr/>
              <p:nvPr/>
            </p:nvGrpSpPr>
            <p:grpSpPr>
              <a:xfrm>
                <a:off x="4328877" y="2979103"/>
                <a:ext cx="1101724" cy="865188"/>
                <a:chOff x="2839641" y="2920366"/>
                <a:chExt cx="1101724" cy="865188"/>
              </a:xfrm>
            </p:grpSpPr>
            <p:sp>
              <p:nvSpPr>
                <p:cNvPr id="97" name="Hexagon 96">
                  <a:extLst>
                    <a:ext uri="{FF2B5EF4-FFF2-40B4-BE49-F238E27FC236}">
                      <a16:creationId xmlns:a16="http://schemas.microsoft.com/office/drawing/2014/main" id="{49C7EC02-FF59-E5BD-4BF4-B3681F084A23}"/>
                    </a:ext>
                  </a:extLst>
                </p:cNvPr>
                <p:cNvSpPr/>
                <p:nvPr/>
              </p:nvSpPr>
              <p:spPr>
                <a:xfrm>
                  <a:off x="2839641" y="2920366"/>
                  <a:ext cx="1058862" cy="865188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8" name="TextBox 17408">
                  <a:extLst>
                    <a:ext uri="{FF2B5EF4-FFF2-40B4-BE49-F238E27FC236}">
                      <a16:creationId xmlns:a16="http://schemas.microsoft.com/office/drawing/2014/main" id="{4D20EEAA-D1E4-904A-3036-EB70D2BABF2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82503" y="3205065"/>
                  <a:ext cx="1058862" cy="2778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Membership</a:t>
                  </a:r>
                </a:p>
              </p:txBody>
            </p:sp>
          </p:grp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959C78E0-7F79-A729-6D3C-B0164B92F479}"/>
                  </a:ext>
                </a:extLst>
              </p:cNvPr>
              <p:cNvGrpSpPr/>
              <p:nvPr/>
            </p:nvGrpSpPr>
            <p:grpSpPr>
              <a:xfrm>
                <a:off x="5158583" y="2562484"/>
                <a:ext cx="1136710" cy="863600"/>
                <a:chOff x="3634583" y="2562484"/>
                <a:chExt cx="1136710" cy="863600"/>
              </a:xfrm>
            </p:grpSpPr>
            <p:sp>
              <p:nvSpPr>
                <p:cNvPr id="95" name="Hexagon 94">
                  <a:extLst>
                    <a:ext uri="{FF2B5EF4-FFF2-40B4-BE49-F238E27FC236}">
                      <a16:creationId xmlns:a16="http://schemas.microsoft.com/office/drawing/2014/main" id="{FCC6EAC0-66A6-D278-BFDC-A84419134FB8}"/>
                    </a:ext>
                  </a:extLst>
                </p:cNvPr>
                <p:cNvSpPr/>
                <p:nvPr/>
              </p:nvSpPr>
              <p:spPr>
                <a:xfrm>
                  <a:off x="3634583" y="2562484"/>
                  <a:ext cx="1058862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6" name="TextBox 88">
                  <a:extLst>
                    <a:ext uri="{FF2B5EF4-FFF2-40B4-BE49-F238E27FC236}">
                      <a16:creationId xmlns:a16="http://schemas.microsoft.com/office/drawing/2014/main" id="{321412A2-633A-187A-8A07-7133ADAB35A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12431" y="2777285"/>
                  <a:ext cx="1058862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Professional </a:t>
                  </a:r>
                  <a:b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</a:b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Conference</a:t>
                  </a:r>
                </a:p>
              </p:txBody>
            </p:sp>
          </p:grp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9E8CD3A0-6263-14F3-1425-FB1782AC0863}"/>
                  </a:ext>
                </a:extLst>
              </p:cNvPr>
              <p:cNvGrpSpPr/>
              <p:nvPr/>
            </p:nvGrpSpPr>
            <p:grpSpPr>
              <a:xfrm>
                <a:off x="5158584" y="3421064"/>
                <a:ext cx="1110615" cy="865187"/>
                <a:chOff x="3613785" y="3426460"/>
                <a:chExt cx="1110615" cy="865187"/>
              </a:xfrm>
            </p:grpSpPr>
            <p:sp>
              <p:nvSpPr>
                <p:cNvPr id="93" name="Hexagon 92">
                  <a:extLst>
                    <a:ext uri="{FF2B5EF4-FFF2-40B4-BE49-F238E27FC236}">
                      <a16:creationId xmlns:a16="http://schemas.microsoft.com/office/drawing/2014/main" id="{22CFDC60-1741-1F39-A024-E508341E2F0A}"/>
                    </a:ext>
                  </a:extLst>
                </p:cNvPr>
                <p:cNvSpPr/>
                <p:nvPr/>
              </p:nvSpPr>
              <p:spPr>
                <a:xfrm>
                  <a:off x="3613785" y="3426460"/>
                  <a:ext cx="1058863" cy="865187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4" name="TextBox 89">
                  <a:extLst>
                    <a:ext uri="{FF2B5EF4-FFF2-40B4-BE49-F238E27FC236}">
                      <a16:creationId xmlns:a16="http://schemas.microsoft.com/office/drawing/2014/main" id="{7E7FE847-7EC3-3941-777C-2CBC75581CB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65538" y="3737059"/>
                  <a:ext cx="1058862" cy="2778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Service Role</a:t>
                  </a:r>
                </a:p>
              </p:txBody>
            </p:sp>
          </p:grp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24AD6234-84EC-9D27-219B-A2333EC07A4B}"/>
                  </a:ext>
                </a:extLst>
              </p:cNvPr>
              <p:cNvGrpSpPr/>
              <p:nvPr/>
            </p:nvGrpSpPr>
            <p:grpSpPr>
              <a:xfrm>
                <a:off x="6009280" y="2131091"/>
                <a:ext cx="1072558" cy="863600"/>
                <a:chOff x="4485280" y="2131091"/>
                <a:chExt cx="1072558" cy="863600"/>
              </a:xfrm>
            </p:grpSpPr>
            <p:sp>
              <p:nvSpPr>
                <p:cNvPr id="91" name="Hexagon 90">
                  <a:extLst>
                    <a:ext uri="{FF2B5EF4-FFF2-40B4-BE49-F238E27FC236}">
                      <a16:creationId xmlns:a16="http://schemas.microsoft.com/office/drawing/2014/main" id="{B386E5E9-1650-B479-6EFA-F26721E5DE73}"/>
                    </a:ext>
                  </a:extLst>
                </p:cNvPr>
                <p:cNvSpPr/>
                <p:nvPr/>
              </p:nvSpPr>
              <p:spPr>
                <a:xfrm>
                  <a:off x="4485280" y="2131091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2" name="TextBox 90">
                  <a:extLst>
                    <a:ext uri="{FF2B5EF4-FFF2-40B4-BE49-F238E27FC236}">
                      <a16:creationId xmlns:a16="http://schemas.microsoft.com/office/drawing/2014/main" id="{FD53CFB6-2D8E-5310-1C7F-3F5C1723480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98975" y="2308225"/>
                  <a:ext cx="1058863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Leadership</a:t>
                  </a:r>
                  <a:b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</a:b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Role</a:t>
                  </a:r>
                </a:p>
              </p:txBody>
            </p:sp>
          </p:grpSp>
          <p:sp>
            <p:nvSpPr>
              <p:cNvPr id="59" name="TextBox 91">
                <a:extLst>
                  <a:ext uri="{FF2B5EF4-FFF2-40B4-BE49-F238E27FC236}">
                    <a16:creationId xmlns:a16="http://schemas.microsoft.com/office/drawing/2014/main" id="{BBE91FC8-C406-994E-5396-4AE997948C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03926" y="3195638"/>
                <a:ext cx="1058863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ClrTx/>
                  <a:buNone/>
                </a:pPr>
                <a:r>
                  <a:rPr lang="en-US" altLang="en-US" sz="1200" kern="1200">
                    <a:solidFill>
                      <a:prstClr val="white"/>
                    </a:solidFill>
                    <a:latin typeface="Arial" charset="0"/>
                    <a:cs typeface="+mn-cs"/>
                  </a:rPr>
                  <a:t>Special Assignment</a:t>
                </a:r>
              </a:p>
            </p:txBody>
          </p:sp>
          <p:sp>
            <p:nvSpPr>
              <p:cNvPr id="60" name="TextBox 92">
                <a:extLst>
                  <a:ext uri="{FF2B5EF4-FFF2-40B4-BE49-F238E27FC236}">
                    <a16:creationId xmlns:a16="http://schemas.microsoft.com/office/drawing/2014/main" id="{A5803370-9C88-E26B-1257-271417DBDD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2414" y="4932224"/>
                <a:ext cx="1058863" cy="2778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ClrTx/>
                  <a:buNone/>
                </a:pPr>
                <a:r>
                  <a:rPr lang="en-US" altLang="en-US" sz="1200" kern="1200">
                    <a:solidFill>
                      <a:prstClr val="white"/>
                    </a:solidFill>
                    <a:latin typeface="Arial" charset="0"/>
                    <a:cs typeface="+mn-cs"/>
                  </a:rPr>
                  <a:t>Speaking</a:t>
                </a:r>
              </a:p>
            </p:txBody>
          </p:sp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A4F3597C-5FDF-BD58-D91A-2CBCE9EF8B20}"/>
                  </a:ext>
                </a:extLst>
              </p:cNvPr>
              <p:cNvGrpSpPr/>
              <p:nvPr/>
            </p:nvGrpSpPr>
            <p:grpSpPr>
              <a:xfrm>
                <a:off x="6839580" y="2563585"/>
                <a:ext cx="1068552" cy="863600"/>
                <a:chOff x="5329073" y="2548662"/>
                <a:chExt cx="1068552" cy="863600"/>
              </a:xfrm>
            </p:grpSpPr>
            <p:sp>
              <p:nvSpPr>
                <p:cNvPr id="89" name="Hexagon 88">
                  <a:extLst>
                    <a:ext uri="{FF2B5EF4-FFF2-40B4-BE49-F238E27FC236}">
                      <a16:creationId xmlns:a16="http://schemas.microsoft.com/office/drawing/2014/main" id="{0442AED1-5CC4-27B0-969F-547909FD0B13}"/>
                    </a:ext>
                  </a:extLst>
                </p:cNvPr>
                <p:cNvSpPr/>
                <p:nvPr/>
              </p:nvSpPr>
              <p:spPr>
                <a:xfrm>
                  <a:off x="5329073" y="2548662"/>
                  <a:ext cx="1058862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0" name="TextBox 93">
                  <a:extLst>
                    <a:ext uri="{FF2B5EF4-FFF2-40B4-BE49-F238E27FC236}">
                      <a16:creationId xmlns:a16="http://schemas.microsoft.com/office/drawing/2014/main" id="{7D618505-254B-DA8A-4498-51EF4D8A7A2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38763" y="2833688"/>
                  <a:ext cx="1058862" cy="2762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Teaching</a:t>
                  </a:r>
                </a:p>
              </p:txBody>
            </p:sp>
          </p:grp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C967694F-57AA-72CB-480E-73070D788D94}"/>
                  </a:ext>
                </a:extLst>
              </p:cNvPr>
              <p:cNvGrpSpPr/>
              <p:nvPr/>
            </p:nvGrpSpPr>
            <p:grpSpPr>
              <a:xfrm>
                <a:off x="6742114" y="3429496"/>
                <a:ext cx="1239837" cy="863600"/>
                <a:chOff x="5218113" y="3432175"/>
                <a:chExt cx="1239837" cy="863600"/>
              </a:xfrm>
            </p:grpSpPr>
            <p:sp>
              <p:nvSpPr>
                <p:cNvPr id="87" name="Hexagon 86">
                  <a:extLst>
                    <a:ext uri="{FF2B5EF4-FFF2-40B4-BE49-F238E27FC236}">
                      <a16:creationId xmlns:a16="http://schemas.microsoft.com/office/drawing/2014/main" id="{01DF4C2F-49F1-FF03-01CC-A1F517431D98}"/>
                    </a:ext>
                  </a:extLst>
                </p:cNvPr>
                <p:cNvSpPr/>
                <p:nvPr/>
              </p:nvSpPr>
              <p:spPr>
                <a:xfrm>
                  <a:off x="5313363" y="3432175"/>
                  <a:ext cx="1058862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88" name="TextBox 94">
                  <a:extLst>
                    <a:ext uri="{FF2B5EF4-FFF2-40B4-BE49-F238E27FC236}">
                      <a16:creationId xmlns:a16="http://schemas.microsoft.com/office/drawing/2014/main" id="{05FA7BFB-601E-8274-E214-230388ED627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218113" y="3630613"/>
                  <a:ext cx="1239837" cy="4603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Course Development</a:t>
                  </a:r>
                </a:p>
              </p:txBody>
            </p:sp>
          </p:grp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613C9F5B-2D06-30A6-C322-CAF78F41EB54}"/>
                  </a:ext>
                </a:extLst>
              </p:cNvPr>
              <p:cNvGrpSpPr/>
              <p:nvPr/>
            </p:nvGrpSpPr>
            <p:grpSpPr>
              <a:xfrm>
                <a:off x="6832601" y="4292024"/>
                <a:ext cx="1063625" cy="865188"/>
                <a:chOff x="5308600" y="4298950"/>
                <a:chExt cx="1063625" cy="865188"/>
              </a:xfrm>
            </p:grpSpPr>
            <p:sp>
              <p:nvSpPr>
                <p:cNvPr id="85" name="Hexagon 84">
                  <a:extLst>
                    <a:ext uri="{FF2B5EF4-FFF2-40B4-BE49-F238E27FC236}">
                      <a16:creationId xmlns:a16="http://schemas.microsoft.com/office/drawing/2014/main" id="{B49C1AB9-AA35-1231-4C2E-C985E7C5C3D1}"/>
                    </a:ext>
                  </a:extLst>
                </p:cNvPr>
                <p:cNvSpPr/>
                <p:nvPr/>
              </p:nvSpPr>
              <p:spPr>
                <a:xfrm>
                  <a:off x="5313363" y="4298950"/>
                  <a:ext cx="1058862" cy="865188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86" name="TextBox 95">
                  <a:extLst>
                    <a:ext uri="{FF2B5EF4-FFF2-40B4-BE49-F238E27FC236}">
                      <a16:creationId xmlns:a16="http://schemas.microsoft.com/office/drawing/2014/main" id="{A56F7446-6A47-AEB2-5616-75605FA0449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08600" y="4592638"/>
                  <a:ext cx="1058863" cy="2778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Publication</a:t>
                  </a:r>
                </a:p>
              </p:txBody>
            </p:sp>
          </p:grp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365D0DC7-653B-9934-CC27-89F88518340B}"/>
                  </a:ext>
                </a:extLst>
              </p:cNvPr>
              <p:cNvGrpSpPr/>
              <p:nvPr/>
            </p:nvGrpSpPr>
            <p:grpSpPr>
              <a:xfrm>
                <a:off x="7668579" y="3864471"/>
                <a:ext cx="1066800" cy="863600"/>
                <a:chOff x="6167438" y="3863975"/>
                <a:chExt cx="1066800" cy="863600"/>
              </a:xfrm>
            </p:grpSpPr>
            <p:sp>
              <p:nvSpPr>
                <p:cNvPr id="83" name="Hexagon 82">
                  <a:extLst>
                    <a:ext uri="{FF2B5EF4-FFF2-40B4-BE49-F238E27FC236}">
                      <a16:creationId xmlns:a16="http://schemas.microsoft.com/office/drawing/2014/main" id="{C6D16893-6851-6713-0EDA-D80E7C488CC8}"/>
                    </a:ext>
                  </a:extLst>
                </p:cNvPr>
                <p:cNvSpPr/>
                <p:nvPr/>
              </p:nvSpPr>
              <p:spPr>
                <a:xfrm>
                  <a:off x="6175375" y="3863975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84" name="TextBox 96">
                  <a:extLst>
                    <a:ext uri="{FF2B5EF4-FFF2-40B4-BE49-F238E27FC236}">
                      <a16:creationId xmlns:a16="http://schemas.microsoft.com/office/drawing/2014/main" id="{0C6D76F5-EBD3-F078-F022-A2DB6BE852E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167438" y="4068763"/>
                  <a:ext cx="1058862" cy="4619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Professional Certification</a:t>
                  </a:r>
                </a:p>
              </p:txBody>
            </p: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9B02F93F-BA51-EE90-1DC0-C37038C3C347}"/>
                  </a:ext>
                </a:extLst>
              </p:cNvPr>
              <p:cNvGrpSpPr/>
              <p:nvPr/>
            </p:nvGrpSpPr>
            <p:grpSpPr>
              <a:xfrm>
                <a:off x="7683845" y="2998510"/>
                <a:ext cx="1063625" cy="865187"/>
                <a:chOff x="6175375" y="2998788"/>
                <a:chExt cx="1063625" cy="865187"/>
              </a:xfrm>
            </p:grpSpPr>
            <p:sp>
              <p:nvSpPr>
                <p:cNvPr id="81" name="Hexagon 80">
                  <a:extLst>
                    <a:ext uri="{FF2B5EF4-FFF2-40B4-BE49-F238E27FC236}">
                      <a16:creationId xmlns:a16="http://schemas.microsoft.com/office/drawing/2014/main" id="{A6D177C8-D081-091F-0697-7347EE64D996}"/>
                    </a:ext>
                  </a:extLst>
                </p:cNvPr>
                <p:cNvSpPr/>
                <p:nvPr/>
              </p:nvSpPr>
              <p:spPr>
                <a:xfrm>
                  <a:off x="6175375" y="2998788"/>
                  <a:ext cx="1058863" cy="865187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82" name="TextBox 97">
                  <a:extLst>
                    <a:ext uri="{FF2B5EF4-FFF2-40B4-BE49-F238E27FC236}">
                      <a16:creationId xmlns:a16="http://schemas.microsoft.com/office/drawing/2014/main" id="{DA2744C8-410D-5687-3B72-F16FA0FB3D7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180138" y="3103563"/>
                  <a:ext cx="1058862" cy="6461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Award or Special Recognition</a:t>
                  </a:r>
                </a:p>
              </p:txBody>
            </p:sp>
          </p:grp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F7FC2919-3B0F-27AF-82ED-E913A837DB71}"/>
                  </a:ext>
                </a:extLst>
              </p:cNvPr>
              <p:cNvGrpSpPr/>
              <p:nvPr/>
            </p:nvGrpSpPr>
            <p:grpSpPr>
              <a:xfrm>
                <a:off x="7680177" y="2132856"/>
                <a:ext cx="1063625" cy="863600"/>
                <a:chOff x="6175375" y="2108200"/>
                <a:chExt cx="1063625" cy="863600"/>
              </a:xfrm>
            </p:grpSpPr>
            <p:sp>
              <p:nvSpPr>
                <p:cNvPr id="79" name="Hexagon 78">
                  <a:extLst>
                    <a:ext uri="{FF2B5EF4-FFF2-40B4-BE49-F238E27FC236}">
                      <a16:creationId xmlns:a16="http://schemas.microsoft.com/office/drawing/2014/main" id="{F453226A-48EA-B560-B93E-69EEBD072192}"/>
                    </a:ext>
                  </a:extLst>
                </p:cNvPr>
                <p:cNvSpPr/>
                <p:nvPr/>
              </p:nvSpPr>
              <p:spPr>
                <a:xfrm>
                  <a:off x="6175375" y="2108200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80" name="TextBox 98">
                  <a:extLst>
                    <a:ext uri="{FF2B5EF4-FFF2-40B4-BE49-F238E27FC236}">
                      <a16:creationId xmlns:a16="http://schemas.microsoft.com/office/drawing/2014/main" id="{ED1B6B6F-95A0-2CE2-CCAB-7B06775571B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180138" y="2308225"/>
                  <a:ext cx="1058862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Audio-Visual Product</a:t>
                  </a:r>
                </a:p>
              </p:txBody>
            </p:sp>
          </p:grp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FFC01B64-00BC-4030-AD42-70A4517EF67A}"/>
                  </a:ext>
                </a:extLst>
              </p:cNvPr>
              <p:cNvGrpSpPr/>
              <p:nvPr/>
            </p:nvGrpSpPr>
            <p:grpSpPr>
              <a:xfrm>
                <a:off x="8499475" y="2564904"/>
                <a:ext cx="1088576" cy="863600"/>
                <a:chOff x="6975475" y="2569090"/>
                <a:chExt cx="1088576" cy="863600"/>
              </a:xfrm>
            </p:grpSpPr>
            <p:sp>
              <p:nvSpPr>
                <p:cNvPr id="77" name="Hexagon 76">
                  <a:extLst>
                    <a:ext uri="{FF2B5EF4-FFF2-40B4-BE49-F238E27FC236}">
                      <a16:creationId xmlns:a16="http://schemas.microsoft.com/office/drawing/2014/main" id="{DE103DEF-BEFA-5F15-9D6D-FB7DD79995D6}"/>
                    </a:ext>
                  </a:extLst>
                </p:cNvPr>
                <p:cNvSpPr/>
                <p:nvPr/>
              </p:nvSpPr>
              <p:spPr>
                <a:xfrm>
                  <a:off x="7005188" y="2569090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78" name="TextBox 99">
                  <a:extLst>
                    <a:ext uri="{FF2B5EF4-FFF2-40B4-BE49-F238E27FC236}">
                      <a16:creationId xmlns:a16="http://schemas.microsoft.com/office/drawing/2014/main" id="{585B751B-7C0F-FF3F-693F-CB2E364F929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975475" y="2765425"/>
                  <a:ext cx="1058863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Conducting Research</a:t>
                  </a:r>
                </a:p>
              </p:txBody>
            </p:sp>
          </p:grpSp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4F5C308B-64CA-64B8-DA35-D8B9A3760DE0}"/>
                  </a:ext>
                </a:extLst>
              </p:cNvPr>
              <p:cNvGrpSpPr/>
              <p:nvPr/>
            </p:nvGrpSpPr>
            <p:grpSpPr>
              <a:xfrm>
                <a:off x="8496778" y="3432671"/>
                <a:ext cx="1082675" cy="863600"/>
                <a:chOff x="6951663" y="3432175"/>
                <a:chExt cx="1082675" cy="863600"/>
              </a:xfrm>
            </p:grpSpPr>
            <p:sp>
              <p:nvSpPr>
                <p:cNvPr id="75" name="Hexagon 74">
                  <a:extLst>
                    <a:ext uri="{FF2B5EF4-FFF2-40B4-BE49-F238E27FC236}">
                      <a16:creationId xmlns:a16="http://schemas.microsoft.com/office/drawing/2014/main" id="{3929FE4C-CD14-8D15-EC40-E99C04C3632A}"/>
                    </a:ext>
                  </a:extLst>
                </p:cNvPr>
                <p:cNvSpPr/>
                <p:nvPr/>
              </p:nvSpPr>
              <p:spPr>
                <a:xfrm>
                  <a:off x="6975475" y="3432175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76" name="TextBox 100">
                  <a:extLst>
                    <a:ext uri="{FF2B5EF4-FFF2-40B4-BE49-F238E27FC236}">
                      <a16:creationId xmlns:a16="http://schemas.microsoft.com/office/drawing/2014/main" id="{0F755A8A-13B1-FEC6-3B4F-803DD7084D2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951663" y="3630613"/>
                  <a:ext cx="1058862" cy="4603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Legislative Contact</a:t>
                  </a:r>
                </a:p>
              </p:txBody>
            </p:sp>
          </p:grp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374B97EB-4B3D-CA42-8AF7-EBF541DAC2B1}"/>
                  </a:ext>
                </a:extLst>
              </p:cNvPr>
              <p:cNvGrpSpPr/>
              <p:nvPr/>
            </p:nvGrpSpPr>
            <p:grpSpPr>
              <a:xfrm>
                <a:off x="9361171" y="3005858"/>
                <a:ext cx="1058863" cy="863600"/>
                <a:chOff x="7816850" y="3014663"/>
                <a:chExt cx="1058863" cy="863600"/>
              </a:xfrm>
            </p:grpSpPr>
            <p:sp>
              <p:nvSpPr>
                <p:cNvPr id="73" name="Hexagon 72">
                  <a:extLst>
                    <a:ext uri="{FF2B5EF4-FFF2-40B4-BE49-F238E27FC236}">
                      <a16:creationId xmlns:a16="http://schemas.microsoft.com/office/drawing/2014/main" id="{D583EB0D-DBF8-0F21-9CFF-915306BA9C8B}"/>
                    </a:ext>
                  </a:extLst>
                </p:cNvPr>
                <p:cNvSpPr/>
                <p:nvPr/>
              </p:nvSpPr>
              <p:spPr>
                <a:xfrm>
                  <a:off x="7816850" y="3014663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74" name="TextBox 101">
                  <a:extLst>
                    <a:ext uri="{FF2B5EF4-FFF2-40B4-BE49-F238E27FC236}">
                      <a16:creationId xmlns:a16="http://schemas.microsoft.com/office/drawing/2014/main" id="{124C7816-830F-A075-CB9E-CC45ECCEA44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816850" y="3294063"/>
                  <a:ext cx="1058863" cy="2762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Other</a:t>
                  </a:r>
                </a:p>
              </p:txBody>
            </p:sp>
          </p:grpSp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721BC6A0-9DF5-5709-37AE-99941790715B}"/>
                  </a:ext>
                </a:extLst>
              </p:cNvPr>
              <p:cNvGrpSpPr/>
              <p:nvPr/>
            </p:nvGrpSpPr>
            <p:grpSpPr>
              <a:xfrm>
                <a:off x="5999164" y="3863024"/>
                <a:ext cx="1058863" cy="865187"/>
                <a:chOff x="4438650" y="3862388"/>
                <a:chExt cx="1058863" cy="865187"/>
              </a:xfrm>
            </p:grpSpPr>
            <p:sp>
              <p:nvSpPr>
                <p:cNvPr id="71" name="Hexagon 70">
                  <a:extLst>
                    <a:ext uri="{FF2B5EF4-FFF2-40B4-BE49-F238E27FC236}">
                      <a16:creationId xmlns:a16="http://schemas.microsoft.com/office/drawing/2014/main" id="{3A7E940E-8E20-67DF-B13E-B295F380EF23}"/>
                    </a:ext>
                  </a:extLst>
                </p:cNvPr>
                <p:cNvSpPr/>
                <p:nvPr/>
              </p:nvSpPr>
              <p:spPr>
                <a:xfrm>
                  <a:off x="4438650" y="3862388"/>
                  <a:ext cx="1058863" cy="865187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72" name="TextBox 92">
                  <a:extLst>
                    <a:ext uri="{FF2B5EF4-FFF2-40B4-BE49-F238E27FC236}">
                      <a16:creationId xmlns:a16="http://schemas.microsoft.com/office/drawing/2014/main" id="{F7002311-9ECC-254C-A272-906F9081D9F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38650" y="4160838"/>
                  <a:ext cx="1058863" cy="2778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Speaking</a:t>
                  </a:r>
                </a:p>
              </p:txBody>
            </p:sp>
          </p:grpSp>
        </p:grpSp>
        <p:sp>
          <p:nvSpPr>
            <p:cNvPr id="99" name="Hexagon 98">
              <a:extLst>
                <a:ext uri="{FF2B5EF4-FFF2-40B4-BE49-F238E27FC236}">
                  <a16:creationId xmlns:a16="http://schemas.microsoft.com/office/drawing/2014/main" id="{7D1DF0AF-5E6A-14BB-D555-20BC10A1EBB2}"/>
                </a:ext>
              </a:extLst>
            </p:cNvPr>
            <p:cNvSpPr/>
            <p:nvPr/>
          </p:nvSpPr>
          <p:spPr>
            <a:xfrm>
              <a:off x="10183749" y="4098058"/>
              <a:ext cx="1058863" cy="863600"/>
            </a:xfrm>
            <a:prstGeom prst="hexagon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US" sz="1200" kern="1200">
                <a:solidFill>
                  <a:prstClr val="white"/>
                </a:solidFill>
                <a:latin typeface="+mj-lt"/>
              </a:endParaRPr>
            </a:p>
          </p:txBody>
        </p:sp>
        <p:sp>
          <p:nvSpPr>
            <p:cNvPr id="100" name="TextBox 96">
              <a:extLst>
                <a:ext uri="{FF2B5EF4-FFF2-40B4-BE49-F238E27FC236}">
                  <a16:creationId xmlns:a16="http://schemas.microsoft.com/office/drawing/2014/main" id="{EF94FC8E-C9AB-2168-8608-75D44A606D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88485" y="4285814"/>
              <a:ext cx="105886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lang="en-US" altLang="en-US" sz="1200" kern="1200">
                  <a:solidFill>
                    <a:prstClr val="white"/>
                  </a:solidFill>
                  <a:latin typeface="Arial" charset="0"/>
                  <a:cs typeface="+mn-cs"/>
                </a:rPr>
                <a:t>Mentoring/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lang="en-US" altLang="en-US" sz="1200" kern="1200">
                  <a:solidFill>
                    <a:prstClr val="white"/>
                  </a:solidFill>
                  <a:latin typeface="Arial" charset="0"/>
                  <a:cs typeface="+mn-cs"/>
                </a:rPr>
                <a:t>Proctoring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816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B94F25D-AD55-AEB9-8BB6-D2CF027C4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pc="-100"/>
              <a:t>Certification Requirement – </a:t>
            </a:r>
            <a:br>
              <a:rPr lang="en-US" spc="-100"/>
            </a:br>
            <a:r>
              <a:rPr lang="en-US" spc="-100"/>
              <a:t>Professional Contributions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A307FF-FC66-89E4-F5C5-683179DBC4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SzPct val="100000"/>
            </a:pPr>
            <a:r>
              <a:rPr lang="en-US" sz="2400"/>
              <a:t>Things to Consider: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37AE08C-2343-10C9-6668-D1505B9A98B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Multiple elements of documentation</a:t>
            </a:r>
          </a:p>
          <a:p>
            <a:r>
              <a:rPr lang="en-US" dirty="0"/>
              <a:t>Requesting credit for “Other”</a:t>
            </a:r>
          </a:p>
          <a:p>
            <a:r>
              <a:rPr lang="en-US" dirty="0"/>
              <a:t>Not comprehensive EM</a:t>
            </a:r>
          </a:p>
          <a:p>
            <a:r>
              <a:rPr lang="en-US" dirty="0"/>
              <a:t>10-year window / recert window</a:t>
            </a:r>
          </a:p>
          <a:p>
            <a:endParaRPr lang="en-US"/>
          </a:p>
          <a:p>
            <a:endParaRPr lang="en-US"/>
          </a:p>
          <a:p>
            <a:pPr marL="76200" indent="0">
              <a:buNone/>
            </a:pPr>
            <a:r>
              <a:rPr lang="en-US" b="1" dirty="0"/>
              <a:t>    Remember</a:t>
            </a:r>
            <a:r>
              <a:rPr lang="en-US" dirty="0"/>
              <a:t>:</a:t>
            </a:r>
          </a:p>
          <a:p>
            <a:r>
              <a:rPr lang="en-US" b="1" dirty="0"/>
              <a:t>Read the Applicant Guidebook.</a:t>
            </a:r>
          </a:p>
          <a:p>
            <a:r>
              <a:rPr lang="en-US" dirty="0"/>
              <a:t>Commissioners do not know you.</a:t>
            </a:r>
          </a:p>
          <a:p>
            <a:endParaRPr lang="en-US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22C0AE51-D6F2-4DDA-E4CD-983C7C551ED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887" y="5870575"/>
            <a:ext cx="83502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1" name="Group 100">
            <a:extLst>
              <a:ext uri="{FF2B5EF4-FFF2-40B4-BE49-F238E27FC236}">
                <a16:creationId xmlns:a16="http://schemas.microsoft.com/office/drawing/2014/main" id="{F668F5C5-4D82-7ED3-B40F-4D11F75A210A}"/>
              </a:ext>
            </a:extLst>
          </p:cNvPr>
          <p:cNvGrpSpPr/>
          <p:nvPr/>
        </p:nvGrpSpPr>
        <p:grpSpPr>
          <a:xfrm>
            <a:off x="5207514" y="2404113"/>
            <a:ext cx="6670188" cy="3348616"/>
            <a:chOff x="5156191" y="2359691"/>
            <a:chExt cx="6091157" cy="3078945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78BDF741-04EA-0F0D-3629-515AD4F01F44}"/>
                </a:ext>
              </a:extLst>
            </p:cNvPr>
            <p:cNvGrpSpPr/>
            <p:nvPr/>
          </p:nvGrpSpPr>
          <p:grpSpPr>
            <a:xfrm>
              <a:off x="5156191" y="2359691"/>
              <a:ext cx="6091157" cy="3078945"/>
              <a:chOff x="4328877" y="2131091"/>
              <a:chExt cx="6091157" cy="3078945"/>
            </a:xfrm>
          </p:grpSpPr>
          <p:sp>
            <p:nvSpPr>
              <p:cNvPr id="54" name="Hexagon 53">
                <a:extLst>
                  <a:ext uri="{FF2B5EF4-FFF2-40B4-BE49-F238E27FC236}">
                    <a16:creationId xmlns:a16="http://schemas.microsoft.com/office/drawing/2014/main" id="{316DC78C-8230-8341-E1F0-B0FE9F1C0D99}"/>
                  </a:ext>
                </a:extLst>
              </p:cNvPr>
              <p:cNvSpPr/>
              <p:nvPr/>
            </p:nvSpPr>
            <p:spPr>
              <a:xfrm>
                <a:off x="6003926" y="2997200"/>
                <a:ext cx="1058863" cy="863600"/>
              </a:xfrm>
              <a:prstGeom prst="hexag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ClrTx/>
                  <a:defRPr/>
                </a:pPr>
                <a:endParaRPr lang="en-US" sz="180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2CF73436-D8DD-55D8-7922-D2500C309318}"/>
                  </a:ext>
                </a:extLst>
              </p:cNvPr>
              <p:cNvGrpSpPr/>
              <p:nvPr/>
            </p:nvGrpSpPr>
            <p:grpSpPr>
              <a:xfrm>
                <a:off x="4328877" y="2979103"/>
                <a:ext cx="1101724" cy="865188"/>
                <a:chOff x="2839641" y="2920366"/>
                <a:chExt cx="1101724" cy="865188"/>
              </a:xfrm>
            </p:grpSpPr>
            <p:sp>
              <p:nvSpPr>
                <p:cNvPr id="97" name="Hexagon 96">
                  <a:extLst>
                    <a:ext uri="{FF2B5EF4-FFF2-40B4-BE49-F238E27FC236}">
                      <a16:creationId xmlns:a16="http://schemas.microsoft.com/office/drawing/2014/main" id="{49C7EC02-FF59-E5BD-4BF4-B3681F084A23}"/>
                    </a:ext>
                  </a:extLst>
                </p:cNvPr>
                <p:cNvSpPr/>
                <p:nvPr/>
              </p:nvSpPr>
              <p:spPr>
                <a:xfrm>
                  <a:off x="2839641" y="2920366"/>
                  <a:ext cx="1058862" cy="865188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8" name="TextBox 17408">
                  <a:extLst>
                    <a:ext uri="{FF2B5EF4-FFF2-40B4-BE49-F238E27FC236}">
                      <a16:creationId xmlns:a16="http://schemas.microsoft.com/office/drawing/2014/main" id="{4D20EEAA-D1E4-904A-3036-EB70D2BABF2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82503" y="3205065"/>
                  <a:ext cx="1058862" cy="2778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Membership</a:t>
                  </a:r>
                </a:p>
              </p:txBody>
            </p:sp>
          </p:grp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959C78E0-7F79-A729-6D3C-B0164B92F479}"/>
                  </a:ext>
                </a:extLst>
              </p:cNvPr>
              <p:cNvGrpSpPr/>
              <p:nvPr/>
            </p:nvGrpSpPr>
            <p:grpSpPr>
              <a:xfrm>
                <a:off x="5158583" y="2562484"/>
                <a:ext cx="1110616" cy="863600"/>
                <a:chOff x="3634583" y="2562484"/>
                <a:chExt cx="1110616" cy="863600"/>
              </a:xfrm>
            </p:grpSpPr>
            <p:sp>
              <p:nvSpPr>
                <p:cNvPr id="95" name="Hexagon 94">
                  <a:extLst>
                    <a:ext uri="{FF2B5EF4-FFF2-40B4-BE49-F238E27FC236}">
                      <a16:creationId xmlns:a16="http://schemas.microsoft.com/office/drawing/2014/main" id="{FCC6EAC0-66A6-D278-BFDC-A84419134FB8}"/>
                    </a:ext>
                  </a:extLst>
                </p:cNvPr>
                <p:cNvSpPr/>
                <p:nvPr/>
              </p:nvSpPr>
              <p:spPr>
                <a:xfrm>
                  <a:off x="3634583" y="2562484"/>
                  <a:ext cx="1058862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6" name="TextBox 88">
                  <a:extLst>
                    <a:ext uri="{FF2B5EF4-FFF2-40B4-BE49-F238E27FC236}">
                      <a16:creationId xmlns:a16="http://schemas.microsoft.com/office/drawing/2014/main" id="{321412A2-633A-187A-8A07-7133ADAB35A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86337" y="2767591"/>
                  <a:ext cx="1058862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Professional </a:t>
                  </a:r>
                  <a:b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</a:b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Conference</a:t>
                  </a:r>
                </a:p>
              </p:txBody>
            </p:sp>
          </p:grp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9E8CD3A0-6263-14F3-1425-FB1782AC0863}"/>
                  </a:ext>
                </a:extLst>
              </p:cNvPr>
              <p:cNvGrpSpPr/>
              <p:nvPr/>
            </p:nvGrpSpPr>
            <p:grpSpPr>
              <a:xfrm>
                <a:off x="5158584" y="3421064"/>
                <a:ext cx="1110615" cy="865187"/>
                <a:chOff x="3613785" y="3426460"/>
                <a:chExt cx="1110615" cy="865187"/>
              </a:xfrm>
            </p:grpSpPr>
            <p:sp>
              <p:nvSpPr>
                <p:cNvPr id="93" name="Hexagon 92">
                  <a:extLst>
                    <a:ext uri="{FF2B5EF4-FFF2-40B4-BE49-F238E27FC236}">
                      <a16:creationId xmlns:a16="http://schemas.microsoft.com/office/drawing/2014/main" id="{22CFDC60-1741-1F39-A024-E508341E2F0A}"/>
                    </a:ext>
                  </a:extLst>
                </p:cNvPr>
                <p:cNvSpPr/>
                <p:nvPr/>
              </p:nvSpPr>
              <p:spPr>
                <a:xfrm>
                  <a:off x="3613785" y="3426460"/>
                  <a:ext cx="1058863" cy="865187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4" name="TextBox 89">
                  <a:extLst>
                    <a:ext uri="{FF2B5EF4-FFF2-40B4-BE49-F238E27FC236}">
                      <a16:creationId xmlns:a16="http://schemas.microsoft.com/office/drawing/2014/main" id="{7E7FE847-7EC3-3941-777C-2CBC75581CB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65538" y="3718782"/>
                  <a:ext cx="1058862" cy="2778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Service Role</a:t>
                  </a:r>
                </a:p>
              </p:txBody>
            </p:sp>
          </p:grp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24AD6234-84EC-9D27-219B-A2333EC07A4B}"/>
                  </a:ext>
                </a:extLst>
              </p:cNvPr>
              <p:cNvGrpSpPr/>
              <p:nvPr/>
            </p:nvGrpSpPr>
            <p:grpSpPr>
              <a:xfrm>
                <a:off x="6009280" y="2131091"/>
                <a:ext cx="1072558" cy="863600"/>
                <a:chOff x="4485280" y="2131091"/>
                <a:chExt cx="1072558" cy="863600"/>
              </a:xfrm>
            </p:grpSpPr>
            <p:sp>
              <p:nvSpPr>
                <p:cNvPr id="91" name="Hexagon 90">
                  <a:extLst>
                    <a:ext uri="{FF2B5EF4-FFF2-40B4-BE49-F238E27FC236}">
                      <a16:creationId xmlns:a16="http://schemas.microsoft.com/office/drawing/2014/main" id="{B386E5E9-1650-B479-6EFA-F26721E5DE73}"/>
                    </a:ext>
                  </a:extLst>
                </p:cNvPr>
                <p:cNvSpPr/>
                <p:nvPr/>
              </p:nvSpPr>
              <p:spPr>
                <a:xfrm>
                  <a:off x="4485280" y="2131091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2" name="TextBox 90">
                  <a:extLst>
                    <a:ext uri="{FF2B5EF4-FFF2-40B4-BE49-F238E27FC236}">
                      <a16:creationId xmlns:a16="http://schemas.microsoft.com/office/drawing/2014/main" id="{FD53CFB6-2D8E-5310-1C7F-3F5C1723480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98975" y="2308225"/>
                  <a:ext cx="1058863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Leadership</a:t>
                  </a:r>
                  <a:b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</a:b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Role</a:t>
                  </a:r>
                </a:p>
              </p:txBody>
            </p:sp>
          </p:grpSp>
          <p:sp>
            <p:nvSpPr>
              <p:cNvPr id="59" name="TextBox 91">
                <a:extLst>
                  <a:ext uri="{FF2B5EF4-FFF2-40B4-BE49-F238E27FC236}">
                    <a16:creationId xmlns:a16="http://schemas.microsoft.com/office/drawing/2014/main" id="{BBE91FC8-C406-994E-5396-4AE997948C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03926" y="3195638"/>
                <a:ext cx="1058863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ClrTx/>
                  <a:buNone/>
                </a:pPr>
                <a:r>
                  <a:rPr lang="en-US" altLang="en-US" sz="1200" kern="1200">
                    <a:solidFill>
                      <a:prstClr val="white"/>
                    </a:solidFill>
                    <a:latin typeface="Arial" charset="0"/>
                    <a:cs typeface="+mn-cs"/>
                  </a:rPr>
                  <a:t>Special Assignment</a:t>
                </a:r>
              </a:p>
            </p:txBody>
          </p:sp>
          <p:sp>
            <p:nvSpPr>
              <p:cNvPr id="60" name="TextBox 92">
                <a:extLst>
                  <a:ext uri="{FF2B5EF4-FFF2-40B4-BE49-F238E27FC236}">
                    <a16:creationId xmlns:a16="http://schemas.microsoft.com/office/drawing/2014/main" id="{A5803370-9C88-E26B-1257-271417DBDD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2414" y="4932224"/>
                <a:ext cx="1058863" cy="2778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ClrTx/>
                  <a:buNone/>
                </a:pPr>
                <a:r>
                  <a:rPr lang="en-US" altLang="en-US" sz="1200" kern="1200">
                    <a:solidFill>
                      <a:prstClr val="white"/>
                    </a:solidFill>
                    <a:latin typeface="Arial" charset="0"/>
                    <a:cs typeface="+mn-cs"/>
                  </a:rPr>
                  <a:t>Speaking</a:t>
                </a:r>
              </a:p>
            </p:txBody>
          </p:sp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A4F3597C-5FDF-BD58-D91A-2CBCE9EF8B20}"/>
                  </a:ext>
                </a:extLst>
              </p:cNvPr>
              <p:cNvGrpSpPr/>
              <p:nvPr/>
            </p:nvGrpSpPr>
            <p:grpSpPr>
              <a:xfrm>
                <a:off x="6839580" y="2563585"/>
                <a:ext cx="1068552" cy="863600"/>
                <a:chOff x="5329073" y="2548662"/>
                <a:chExt cx="1068552" cy="863600"/>
              </a:xfrm>
            </p:grpSpPr>
            <p:sp>
              <p:nvSpPr>
                <p:cNvPr id="89" name="Hexagon 88">
                  <a:extLst>
                    <a:ext uri="{FF2B5EF4-FFF2-40B4-BE49-F238E27FC236}">
                      <a16:creationId xmlns:a16="http://schemas.microsoft.com/office/drawing/2014/main" id="{0442AED1-5CC4-27B0-969F-547909FD0B13}"/>
                    </a:ext>
                  </a:extLst>
                </p:cNvPr>
                <p:cNvSpPr/>
                <p:nvPr/>
              </p:nvSpPr>
              <p:spPr>
                <a:xfrm>
                  <a:off x="5329073" y="2548662"/>
                  <a:ext cx="1058862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0" name="TextBox 93">
                  <a:extLst>
                    <a:ext uri="{FF2B5EF4-FFF2-40B4-BE49-F238E27FC236}">
                      <a16:creationId xmlns:a16="http://schemas.microsoft.com/office/drawing/2014/main" id="{7D618505-254B-DA8A-4498-51EF4D8A7A2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38763" y="2833688"/>
                  <a:ext cx="1058862" cy="2762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Teaching</a:t>
                  </a:r>
                </a:p>
              </p:txBody>
            </p:sp>
          </p:grp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C967694F-57AA-72CB-480E-73070D788D94}"/>
                  </a:ext>
                </a:extLst>
              </p:cNvPr>
              <p:cNvGrpSpPr/>
              <p:nvPr/>
            </p:nvGrpSpPr>
            <p:grpSpPr>
              <a:xfrm>
                <a:off x="6742114" y="3429496"/>
                <a:ext cx="1239837" cy="863600"/>
                <a:chOff x="5218113" y="3432175"/>
                <a:chExt cx="1239837" cy="863600"/>
              </a:xfrm>
            </p:grpSpPr>
            <p:sp>
              <p:nvSpPr>
                <p:cNvPr id="87" name="Hexagon 86">
                  <a:extLst>
                    <a:ext uri="{FF2B5EF4-FFF2-40B4-BE49-F238E27FC236}">
                      <a16:creationId xmlns:a16="http://schemas.microsoft.com/office/drawing/2014/main" id="{01DF4C2F-49F1-FF03-01CC-A1F517431D98}"/>
                    </a:ext>
                  </a:extLst>
                </p:cNvPr>
                <p:cNvSpPr/>
                <p:nvPr/>
              </p:nvSpPr>
              <p:spPr>
                <a:xfrm>
                  <a:off x="5313363" y="3432175"/>
                  <a:ext cx="1058862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88" name="TextBox 94">
                  <a:extLst>
                    <a:ext uri="{FF2B5EF4-FFF2-40B4-BE49-F238E27FC236}">
                      <a16:creationId xmlns:a16="http://schemas.microsoft.com/office/drawing/2014/main" id="{05FA7BFB-601E-8274-E214-230388ED627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218113" y="3630613"/>
                  <a:ext cx="1239837" cy="4603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Course Development</a:t>
                  </a:r>
                </a:p>
              </p:txBody>
            </p:sp>
          </p:grp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613C9F5B-2D06-30A6-C322-CAF78F41EB54}"/>
                  </a:ext>
                </a:extLst>
              </p:cNvPr>
              <p:cNvGrpSpPr/>
              <p:nvPr/>
            </p:nvGrpSpPr>
            <p:grpSpPr>
              <a:xfrm>
                <a:off x="6832601" y="4292024"/>
                <a:ext cx="1063625" cy="865188"/>
                <a:chOff x="5308600" y="4298950"/>
                <a:chExt cx="1063625" cy="865188"/>
              </a:xfrm>
            </p:grpSpPr>
            <p:sp>
              <p:nvSpPr>
                <p:cNvPr id="85" name="Hexagon 84">
                  <a:extLst>
                    <a:ext uri="{FF2B5EF4-FFF2-40B4-BE49-F238E27FC236}">
                      <a16:creationId xmlns:a16="http://schemas.microsoft.com/office/drawing/2014/main" id="{B49C1AB9-AA35-1231-4C2E-C985E7C5C3D1}"/>
                    </a:ext>
                  </a:extLst>
                </p:cNvPr>
                <p:cNvSpPr/>
                <p:nvPr/>
              </p:nvSpPr>
              <p:spPr>
                <a:xfrm>
                  <a:off x="5313363" y="4298950"/>
                  <a:ext cx="1058862" cy="865188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86" name="TextBox 95">
                  <a:extLst>
                    <a:ext uri="{FF2B5EF4-FFF2-40B4-BE49-F238E27FC236}">
                      <a16:creationId xmlns:a16="http://schemas.microsoft.com/office/drawing/2014/main" id="{A56F7446-6A47-AEB2-5616-75605FA0449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08600" y="4592638"/>
                  <a:ext cx="1058863" cy="2778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Publication</a:t>
                  </a:r>
                </a:p>
              </p:txBody>
            </p:sp>
          </p:grp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365D0DC7-653B-9934-CC27-89F88518340B}"/>
                  </a:ext>
                </a:extLst>
              </p:cNvPr>
              <p:cNvGrpSpPr/>
              <p:nvPr/>
            </p:nvGrpSpPr>
            <p:grpSpPr>
              <a:xfrm>
                <a:off x="7668579" y="3864471"/>
                <a:ext cx="1066800" cy="863600"/>
                <a:chOff x="6167438" y="3863975"/>
                <a:chExt cx="1066800" cy="863600"/>
              </a:xfrm>
            </p:grpSpPr>
            <p:sp>
              <p:nvSpPr>
                <p:cNvPr id="83" name="Hexagon 82">
                  <a:extLst>
                    <a:ext uri="{FF2B5EF4-FFF2-40B4-BE49-F238E27FC236}">
                      <a16:creationId xmlns:a16="http://schemas.microsoft.com/office/drawing/2014/main" id="{C6D16893-6851-6713-0EDA-D80E7C488CC8}"/>
                    </a:ext>
                  </a:extLst>
                </p:cNvPr>
                <p:cNvSpPr/>
                <p:nvPr/>
              </p:nvSpPr>
              <p:spPr>
                <a:xfrm>
                  <a:off x="6175375" y="3863975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84" name="TextBox 96">
                  <a:extLst>
                    <a:ext uri="{FF2B5EF4-FFF2-40B4-BE49-F238E27FC236}">
                      <a16:creationId xmlns:a16="http://schemas.microsoft.com/office/drawing/2014/main" id="{0C6D76F5-EBD3-F078-F022-A2DB6BE852E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167438" y="4068763"/>
                  <a:ext cx="1058862" cy="4619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Professional Certification</a:t>
                  </a:r>
                </a:p>
              </p:txBody>
            </p: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9B02F93F-BA51-EE90-1DC0-C37038C3C347}"/>
                  </a:ext>
                </a:extLst>
              </p:cNvPr>
              <p:cNvGrpSpPr/>
              <p:nvPr/>
            </p:nvGrpSpPr>
            <p:grpSpPr>
              <a:xfrm>
                <a:off x="7683845" y="2998510"/>
                <a:ext cx="1063625" cy="865187"/>
                <a:chOff x="6175375" y="2998788"/>
                <a:chExt cx="1063625" cy="865187"/>
              </a:xfrm>
            </p:grpSpPr>
            <p:sp>
              <p:nvSpPr>
                <p:cNvPr id="81" name="Hexagon 80">
                  <a:extLst>
                    <a:ext uri="{FF2B5EF4-FFF2-40B4-BE49-F238E27FC236}">
                      <a16:creationId xmlns:a16="http://schemas.microsoft.com/office/drawing/2014/main" id="{A6D177C8-D081-091F-0697-7347EE64D996}"/>
                    </a:ext>
                  </a:extLst>
                </p:cNvPr>
                <p:cNvSpPr/>
                <p:nvPr/>
              </p:nvSpPr>
              <p:spPr>
                <a:xfrm>
                  <a:off x="6175375" y="2998788"/>
                  <a:ext cx="1058863" cy="865187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82" name="TextBox 97">
                  <a:extLst>
                    <a:ext uri="{FF2B5EF4-FFF2-40B4-BE49-F238E27FC236}">
                      <a16:creationId xmlns:a16="http://schemas.microsoft.com/office/drawing/2014/main" id="{DA2744C8-410D-5687-3B72-F16FA0FB3D7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180138" y="3103563"/>
                  <a:ext cx="1058862" cy="6461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Award or Special Recognition</a:t>
                  </a:r>
                </a:p>
              </p:txBody>
            </p:sp>
          </p:grp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F7FC2919-3B0F-27AF-82ED-E913A837DB71}"/>
                  </a:ext>
                </a:extLst>
              </p:cNvPr>
              <p:cNvGrpSpPr/>
              <p:nvPr/>
            </p:nvGrpSpPr>
            <p:grpSpPr>
              <a:xfrm>
                <a:off x="7680177" y="2132856"/>
                <a:ext cx="1063625" cy="863600"/>
                <a:chOff x="6175375" y="2108200"/>
                <a:chExt cx="1063625" cy="863600"/>
              </a:xfrm>
            </p:grpSpPr>
            <p:sp>
              <p:nvSpPr>
                <p:cNvPr id="79" name="Hexagon 78">
                  <a:extLst>
                    <a:ext uri="{FF2B5EF4-FFF2-40B4-BE49-F238E27FC236}">
                      <a16:creationId xmlns:a16="http://schemas.microsoft.com/office/drawing/2014/main" id="{F453226A-48EA-B560-B93E-69EEBD072192}"/>
                    </a:ext>
                  </a:extLst>
                </p:cNvPr>
                <p:cNvSpPr/>
                <p:nvPr/>
              </p:nvSpPr>
              <p:spPr>
                <a:xfrm>
                  <a:off x="6175375" y="2108200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80" name="TextBox 98">
                  <a:extLst>
                    <a:ext uri="{FF2B5EF4-FFF2-40B4-BE49-F238E27FC236}">
                      <a16:creationId xmlns:a16="http://schemas.microsoft.com/office/drawing/2014/main" id="{ED1B6B6F-95A0-2CE2-CCAB-7B06775571B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180138" y="2308225"/>
                  <a:ext cx="1058862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Audio-Visual Product</a:t>
                  </a:r>
                </a:p>
              </p:txBody>
            </p:sp>
          </p:grp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FFC01B64-00BC-4030-AD42-70A4517EF67A}"/>
                  </a:ext>
                </a:extLst>
              </p:cNvPr>
              <p:cNvGrpSpPr/>
              <p:nvPr/>
            </p:nvGrpSpPr>
            <p:grpSpPr>
              <a:xfrm>
                <a:off x="8499475" y="2564904"/>
                <a:ext cx="1088576" cy="863600"/>
                <a:chOff x="6975475" y="2569090"/>
                <a:chExt cx="1088576" cy="863600"/>
              </a:xfrm>
            </p:grpSpPr>
            <p:sp>
              <p:nvSpPr>
                <p:cNvPr id="77" name="Hexagon 76">
                  <a:extLst>
                    <a:ext uri="{FF2B5EF4-FFF2-40B4-BE49-F238E27FC236}">
                      <a16:creationId xmlns:a16="http://schemas.microsoft.com/office/drawing/2014/main" id="{DE103DEF-BEFA-5F15-9D6D-FB7DD79995D6}"/>
                    </a:ext>
                  </a:extLst>
                </p:cNvPr>
                <p:cNvSpPr/>
                <p:nvPr/>
              </p:nvSpPr>
              <p:spPr>
                <a:xfrm>
                  <a:off x="7005188" y="2569090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78" name="TextBox 99">
                  <a:extLst>
                    <a:ext uri="{FF2B5EF4-FFF2-40B4-BE49-F238E27FC236}">
                      <a16:creationId xmlns:a16="http://schemas.microsoft.com/office/drawing/2014/main" id="{585B751B-7C0F-FF3F-693F-CB2E364F929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975475" y="2765425"/>
                  <a:ext cx="1058863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Conducting Research</a:t>
                  </a:r>
                </a:p>
              </p:txBody>
            </p:sp>
          </p:grpSp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4F5C308B-64CA-64B8-DA35-D8B9A3760DE0}"/>
                  </a:ext>
                </a:extLst>
              </p:cNvPr>
              <p:cNvGrpSpPr/>
              <p:nvPr/>
            </p:nvGrpSpPr>
            <p:grpSpPr>
              <a:xfrm>
                <a:off x="8496778" y="3432671"/>
                <a:ext cx="1082675" cy="863600"/>
                <a:chOff x="6951663" y="3432175"/>
                <a:chExt cx="1082675" cy="863600"/>
              </a:xfrm>
            </p:grpSpPr>
            <p:sp>
              <p:nvSpPr>
                <p:cNvPr id="75" name="Hexagon 74">
                  <a:extLst>
                    <a:ext uri="{FF2B5EF4-FFF2-40B4-BE49-F238E27FC236}">
                      <a16:creationId xmlns:a16="http://schemas.microsoft.com/office/drawing/2014/main" id="{3929FE4C-CD14-8D15-EC40-E99C04C3632A}"/>
                    </a:ext>
                  </a:extLst>
                </p:cNvPr>
                <p:cNvSpPr/>
                <p:nvPr/>
              </p:nvSpPr>
              <p:spPr>
                <a:xfrm>
                  <a:off x="6975475" y="3432175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76" name="TextBox 100">
                  <a:extLst>
                    <a:ext uri="{FF2B5EF4-FFF2-40B4-BE49-F238E27FC236}">
                      <a16:creationId xmlns:a16="http://schemas.microsoft.com/office/drawing/2014/main" id="{0F755A8A-13B1-FEC6-3B4F-803DD7084D2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951663" y="3630613"/>
                  <a:ext cx="1058862" cy="4603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Legislative Contact</a:t>
                  </a:r>
                </a:p>
              </p:txBody>
            </p:sp>
          </p:grp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374B97EB-4B3D-CA42-8AF7-EBF541DAC2B1}"/>
                  </a:ext>
                </a:extLst>
              </p:cNvPr>
              <p:cNvGrpSpPr/>
              <p:nvPr/>
            </p:nvGrpSpPr>
            <p:grpSpPr>
              <a:xfrm>
                <a:off x="9361171" y="3005858"/>
                <a:ext cx="1058863" cy="863600"/>
                <a:chOff x="7816850" y="3014663"/>
                <a:chExt cx="1058863" cy="863600"/>
              </a:xfrm>
            </p:grpSpPr>
            <p:sp>
              <p:nvSpPr>
                <p:cNvPr id="73" name="Hexagon 72">
                  <a:extLst>
                    <a:ext uri="{FF2B5EF4-FFF2-40B4-BE49-F238E27FC236}">
                      <a16:creationId xmlns:a16="http://schemas.microsoft.com/office/drawing/2014/main" id="{D583EB0D-DBF8-0F21-9CFF-915306BA9C8B}"/>
                    </a:ext>
                  </a:extLst>
                </p:cNvPr>
                <p:cNvSpPr/>
                <p:nvPr/>
              </p:nvSpPr>
              <p:spPr>
                <a:xfrm>
                  <a:off x="7816850" y="3014663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74" name="TextBox 101">
                  <a:extLst>
                    <a:ext uri="{FF2B5EF4-FFF2-40B4-BE49-F238E27FC236}">
                      <a16:creationId xmlns:a16="http://schemas.microsoft.com/office/drawing/2014/main" id="{124C7816-830F-A075-CB9E-CC45ECCEA44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816850" y="3294063"/>
                  <a:ext cx="1058863" cy="2762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Other</a:t>
                  </a:r>
                </a:p>
              </p:txBody>
            </p:sp>
          </p:grpSp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721BC6A0-9DF5-5709-37AE-99941790715B}"/>
                  </a:ext>
                </a:extLst>
              </p:cNvPr>
              <p:cNvGrpSpPr/>
              <p:nvPr/>
            </p:nvGrpSpPr>
            <p:grpSpPr>
              <a:xfrm>
                <a:off x="5999164" y="3863024"/>
                <a:ext cx="1058863" cy="865187"/>
                <a:chOff x="4438650" y="3862388"/>
                <a:chExt cx="1058863" cy="865187"/>
              </a:xfrm>
            </p:grpSpPr>
            <p:sp>
              <p:nvSpPr>
                <p:cNvPr id="71" name="Hexagon 70">
                  <a:extLst>
                    <a:ext uri="{FF2B5EF4-FFF2-40B4-BE49-F238E27FC236}">
                      <a16:creationId xmlns:a16="http://schemas.microsoft.com/office/drawing/2014/main" id="{3A7E940E-8E20-67DF-B13E-B295F380EF23}"/>
                    </a:ext>
                  </a:extLst>
                </p:cNvPr>
                <p:cNvSpPr/>
                <p:nvPr/>
              </p:nvSpPr>
              <p:spPr>
                <a:xfrm>
                  <a:off x="4438650" y="3862388"/>
                  <a:ext cx="1058863" cy="865187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72" name="TextBox 92">
                  <a:extLst>
                    <a:ext uri="{FF2B5EF4-FFF2-40B4-BE49-F238E27FC236}">
                      <a16:creationId xmlns:a16="http://schemas.microsoft.com/office/drawing/2014/main" id="{F7002311-9ECC-254C-A272-906F9081D9F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38650" y="4160838"/>
                  <a:ext cx="1058863" cy="2778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Speaking</a:t>
                  </a:r>
                </a:p>
              </p:txBody>
            </p:sp>
          </p:grpSp>
        </p:grpSp>
        <p:sp>
          <p:nvSpPr>
            <p:cNvPr id="99" name="Hexagon 98">
              <a:extLst>
                <a:ext uri="{FF2B5EF4-FFF2-40B4-BE49-F238E27FC236}">
                  <a16:creationId xmlns:a16="http://schemas.microsoft.com/office/drawing/2014/main" id="{7D1DF0AF-5E6A-14BB-D555-20BC10A1EBB2}"/>
                </a:ext>
              </a:extLst>
            </p:cNvPr>
            <p:cNvSpPr/>
            <p:nvPr/>
          </p:nvSpPr>
          <p:spPr>
            <a:xfrm>
              <a:off x="10183749" y="4098058"/>
              <a:ext cx="1058863" cy="863600"/>
            </a:xfrm>
            <a:prstGeom prst="hexagon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US" sz="1200" kern="1200">
                <a:solidFill>
                  <a:prstClr val="white"/>
                </a:solidFill>
                <a:latin typeface="+mj-lt"/>
              </a:endParaRPr>
            </a:p>
          </p:txBody>
        </p:sp>
        <p:sp>
          <p:nvSpPr>
            <p:cNvPr id="100" name="TextBox 96">
              <a:extLst>
                <a:ext uri="{FF2B5EF4-FFF2-40B4-BE49-F238E27FC236}">
                  <a16:creationId xmlns:a16="http://schemas.microsoft.com/office/drawing/2014/main" id="{EF94FC8E-C9AB-2168-8608-75D44A606D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88485" y="4285814"/>
              <a:ext cx="105886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lang="en-US" altLang="en-US" sz="1200" kern="1200">
                  <a:solidFill>
                    <a:prstClr val="white"/>
                  </a:solidFill>
                  <a:latin typeface="Arial" charset="0"/>
                  <a:cs typeface="+mn-cs"/>
                </a:rPr>
                <a:t>Mentoring/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lang="en-US" altLang="en-US" sz="1200" kern="1200">
                  <a:solidFill>
                    <a:prstClr val="white"/>
                  </a:solidFill>
                  <a:latin typeface="Arial" charset="0"/>
                  <a:cs typeface="+mn-cs"/>
                </a:rPr>
                <a:t>Proctoring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2592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38ACA20-C791-3537-A651-2E950E3F6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Introduction to IAEM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F5C3AB-7345-50DC-8FC2-DAAFD10F7B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Vision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EA19594-59BD-6A79-D536-04DBAC2623D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altLang="en-US"/>
              <a:t>That the International Association of Emergency Managers be recognized globally as the </a:t>
            </a:r>
            <a:r>
              <a:rPr lang="en-US" altLang="en-US" b="1"/>
              <a:t>premier organization for emergency management.</a:t>
            </a:r>
          </a:p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7C03EB4-8DED-003B-C6E7-F54EC8D08B94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Mission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92E0F0A-0E61-3086-2D7F-D960A03BD9B0}"/>
              </a:ext>
            </a:extLst>
          </p:cNvPr>
          <p:cNvSpPr>
            <a:spLocks noGrp="1"/>
          </p:cNvSpPr>
          <p:nvPr>
            <p:ph type="body" idx="4"/>
          </p:nvPr>
        </p:nvSpPr>
        <p:spPr/>
        <p:txBody>
          <a:bodyPr/>
          <a:lstStyle/>
          <a:p>
            <a:r>
              <a:rPr lang="en-US"/>
              <a:t>The mission of IAEM is to advance the profession by promoting the principles of emergency management; to serve its members by providing information, networking and professional development opportunities; and to advance the emergency management profession.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1212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Professional Contributions – Membership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independent verification of membership in a non-profit organization composed of emergency management professionals such as IAEM, NEMA, and similar member-based groups for at least three (3) different years.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/>
          <a:lstStyle/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Years of membership do not need to be consecutive.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Membership may be in different organizations.</a:t>
            </a:r>
            <a:endParaRPr lang="en-US" sz="2000" b="0" i="0" u="none" strike="noStrike" baseline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6200" indent="0" algn="l">
              <a:buNone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   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Membership certificate with applicant’s name and years of membership.</a:t>
            </a:r>
          </a:p>
          <a:p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Letter from organization validating applicant’s membership for at least three years.</a:t>
            </a:r>
            <a:endParaRPr lang="en-US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2351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Conference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independent verification of at least a cumulative of </a:t>
            </a:r>
            <a:r>
              <a:rPr lang="en-US" b="1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40 hours of confirmed attendance</a:t>
            </a: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at professional conferences/workshops directly relating to disaster/emergency management.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/>
          <a:lstStyle/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May use multiple conferences. </a:t>
            </a:r>
          </a:p>
          <a:p>
            <a:pPr algn="l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Virtual acceptable. </a:t>
            </a:r>
          </a:p>
          <a:p>
            <a:pPr algn="l"/>
            <a:r>
              <a:rPr lang="en-US" sz="2000" b="0" i="0" u="none" strike="noStrike" spc="-50" dirty="0">
                <a:latin typeface="Calibri" panose="020F0502020204030204" pitchFamily="34" charset="0"/>
                <a:cs typeface="Calibri" panose="020F0502020204030204" pitchFamily="34" charset="0"/>
              </a:rPr>
              <a:t>Attendance verification, not agendas or flyers.</a:t>
            </a:r>
          </a:p>
          <a:p>
            <a:pPr marL="76200" indent="0" algn="l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   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Certificate of attendance </a:t>
            </a:r>
          </a:p>
          <a:p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Conference badge (must also include documentation of conference name, date, days and hours)</a:t>
            </a:r>
          </a:p>
          <a:p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Letter from conference/ workshop host agency validating applicant’s attendance and contact hours</a:t>
            </a:r>
            <a:endParaRPr lang="en-US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7753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Service Role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independent verification of service on a board of directors, board, committee, task force, or special project for a professional and/or jurisdictional organization supporting disaster/emergency management.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>
            <a:normAutofit/>
          </a:bodyPr>
          <a:lstStyle/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May be part of routine job duties.</a:t>
            </a:r>
          </a:p>
          <a:p>
            <a:pPr marL="76200" indent="0" algn="l">
              <a:buNone/>
            </a:pPr>
            <a:endParaRPr lang="en-US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   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Independent verification of appointment from host agency. </a:t>
            </a:r>
          </a:p>
          <a:p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Meeting minutes documenting group purpose and applicant’s contributions.</a:t>
            </a:r>
          </a:p>
          <a:p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Letter of recognition from host agency thanking the applicant for participation.</a:t>
            </a:r>
            <a:endParaRPr lang="en-US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397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Leadership Role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independent verification of voluntary service on a board of directors, a board committee, a task force, or a special project for a professional, emergency management or a jurisdictional organization contributing to or supporting disaster/emergency management.</a:t>
            </a:r>
          </a:p>
          <a:p>
            <a:pPr marL="76200" indent="0">
              <a:buNone/>
            </a:pPr>
            <a:endParaRPr lang="en-US" b="0" i="0">
              <a:solidFill>
                <a:srgbClr val="444444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This category requires a signed supervisor letter verifying that role was </a:t>
            </a:r>
            <a:r>
              <a:rPr lang="en-US" b="1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part of the applicant’s regular job duties.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>
            <a:normAutofit/>
          </a:bodyPr>
          <a:lstStyle/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May </a:t>
            </a:r>
            <a:r>
              <a:rPr lang="en-US" sz="2000" b="1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 be part of routine job duties.</a:t>
            </a:r>
          </a:p>
          <a:p>
            <a:pPr marL="76200" indent="0" algn="l">
              <a:buNone/>
            </a:pPr>
            <a:endParaRPr lang="en-US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 – 2 Elements   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Supervisor letter verifying leadership position was not part of applicant’s routine job duties.</a:t>
            </a:r>
          </a:p>
          <a:p>
            <a:pPr marL="76200" indent="0">
              <a:buNone/>
            </a:pPr>
            <a:r>
              <a:rPr lang="en-US" sz="2000" b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</a:p>
          <a:p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Independent documentation of applicant contribution to group.  </a:t>
            </a:r>
            <a:endParaRPr lang="en-US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8774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Special Assignment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independent verification of a special assignment for a committee, work group, or task force addressing a substantive disaster/emergency management issue. The resulting product or decisions must make a significant contribution to or impact on the comprehensive disaster/emergency management profession.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/>
          <a:lstStyle/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Usually for a short-term assignment that falls outside of routine job duties.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annot use the same “assignment” to satisfy multiple contributions.</a:t>
            </a:r>
            <a:endParaRPr lang="en-US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Sponsoring agency letter.</a:t>
            </a:r>
          </a:p>
        </p:txBody>
      </p:sp>
    </p:spTree>
    <p:extLst>
      <p:ext uri="{BB962C8B-B14F-4D97-AF65-F5344CB8AC3E}">
        <p14:creationId xmlns:p14="http://schemas.microsoft.com/office/powerpoint/2010/main" val="35593964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Speaking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independent verification of participation in three (3) separate presentations or panels where the applicant is the speaker/presenter on a disaster/emergency management topic.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>
            <a:normAutofit/>
          </a:bodyPr>
          <a:lstStyle/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No length requirement.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Varying audiences.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Different from Teaching.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Speaking materials (i.e., PPT) not required.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Letter of recognition from the host agency thanking the applicant for the presentation.</a:t>
            </a:r>
          </a:p>
        </p:txBody>
      </p:sp>
    </p:spTree>
    <p:extLst>
      <p:ext uri="{BB962C8B-B14F-4D97-AF65-F5344CB8AC3E}">
        <p14:creationId xmlns:p14="http://schemas.microsoft.com/office/powerpoint/2010/main" val="27054773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Teaching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independent verification of at least three (3) hours of teaching / instruction related to disaster/emergency management.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716981" cy="2130597"/>
          </a:xfrm>
        </p:spPr>
        <p:txBody>
          <a:bodyPr>
            <a:normAutofit/>
          </a:bodyPr>
          <a:lstStyle/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Different from Speaking. 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EM content must equal 3 hours; housekeeping not included.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May provide multiple instances of instruction.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716981" cy="2399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Letter from sponsoring agency verifying teaching assignment completion. </a:t>
            </a:r>
          </a:p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Letter from professor / university chair verifying teaching assignment and duration.</a:t>
            </a:r>
          </a:p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Course sign-in sheet or feedback forms with applicant listed as instructor, title of course, date and student signatures for attendance.</a:t>
            </a:r>
          </a:p>
        </p:txBody>
      </p:sp>
    </p:spTree>
    <p:extLst>
      <p:ext uri="{BB962C8B-B14F-4D97-AF65-F5344CB8AC3E}">
        <p14:creationId xmlns:p14="http://schemas.microsoft.com/office/powerpoint/2010/main" val="19745244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22429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Course Development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independent verification of a significant role in the development or extensive revision of an educational disaster/emergency management course of at least three (3) hours in length.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>
            <a:normAutofit/>
          </a:bodyPr>
          <a:lstStyle/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Must be a revision to content or creation of new content for a class, not a speaking engagement.</a:t>
            </a:r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Third party letter verifying significant participation in course development/revision.</a:t>
            </a:r>
          </a:p>
        </p:txBody>
      </p:sp>
    </p:spTree>
    <p:extLst>
      <p:ext uri="{BB962C8B-B14F-4D97-AF65-F5344CB8AC3E}">
        <p14:creationId xmlns:p14="http://schemas.microsoft.com/office/powerpoint/2010/main" val="35276293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Publications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independent verification of publication of a substantive article, research project, or other publication relating to the disaster/emergency management field beyond the editorial control of the applicant.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>
            <a:normAutofit/>
          </a:bodyPr>
          <a:lstStyle/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Routine school papers, self-published articles are not acceptable.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Announcements, flyers, work-related articles are not acceptable. 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A copy of the article showing publication</a:t>
            </a:r>
          </a:p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Publication’s table of contents with author listed</a:t>
            </a:r>
          </a:p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Link to publication or purchase website(s)</a:t>
            </a:r>
          </a:p>
        </p:txBody>
      </p:sp>
    </p:spTree>
    <p:extLst>
      <p:ext uri="{BB962C8B-B14F-4D97-AF65-F5344CB8AC3E}">
        <p14:creationId xmlns:p14="http://schemas.microsoft.com/office/powerpoint/2010/main" val="20840229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A/V Products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independent verification of personal, significant involvement in the development of content for distributed disaster/emergency management video, computer software product, or other audio-visual (A/V) product.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/>
              <a:t>Using an existing application or program and populating it with data </a:t>
            </a:r>
            <a:r>
              <a:rPr lang="en-US" b="1"/>
              <a:t>does not </a:t>
            </a:r>
            <a:r>
              <a:rPr lang="en-US"/>
              <a:t>meet the requirement.</a:t>
            </a:r>
            <a:br>
              <a:rPr lang="en-US" sz="1000" dirty="0">
                <a:latin typeface="Montserrat"/>
                <a:cs typeface="Calibri" panose="020F0502020204030204" pitchFamily="34" charset="0"/>
              </a:rPr>
            </a:br>
            <a:endParaRPr lang="en-US" sz="1000" dirty="0">
              <a:latin typeface="Montserrat"/>
              <a:cs typeface="Calibri" panose="020F0502020204030204" pitchFamily="34" charset="0"/>
            </a:endParaRPr>
          </a:p>
          <a:p>
            <a:pPr algn="l"/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b="0" i="0" u="none" strike="noStrike" baseline="0" dirty="0"/>
              <a:t> </a:t>
            </a:r>
            <a:r>
              <a:rPr lang="en-US" dirty="0"/>
              <a:t>Independent verification of applicant's contribution</a:t>
            </a:r>
          </a:p>
          <a:p>
            <a:r>
              <a:rPr lang="en-US" dirty="0"/>
              <a:t>Evidence of product with date complete</a:t>
            </a: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47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92826CB-44BA-2962-BBCB-CE2508A24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555" y="1191558"/>
            <a:ext cx="4011084" cy="422089"/>
          </a:xfrm>
        </p:spPr>
        <p:txBody>
          <a:bodyPr/>
          <a:lstStyle/>
          <a:p>
            <a:r>
              <a:rPr lang="en-US"/>
              <a:t>Milestones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4670651-2BB5-7C21-7A2F-A132860D0E89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256307" y="1613648"/>
            <a:ext cx="3050988" cy="4731544"/>
          </a:xfrm>
        </p:spPr>
        <p:txBody>
          <a:bodyPr>
            <a:normAutofit lnSpcReduction="10000"/>
          </a:bodyPr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800" dirty="0"/>
              <a:t>1989 - FEMA grants funding to create a professional certification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800"/>
              <a:t>1989-1993 - IAEM (formerly the National Coordinating Council on Emergency Management) collects input from practitioners on KSAs.</a:t>
            </a:r>
            <a:endParaRPr lang="en-US" sz="1800" dirty="0"/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800"/>
              <a:t>1993 - 211 CEMs awarded.</a:t>
            </a:r>
            <a:endParaRPr lang="en-US" sz="1800" dirty="0"/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800" dirty="0"/>
              <a:t>2014 - Online application portal launched. 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800"/>
              <a:t>2022 - Exam overhauled to allow for better testing matrices. </a:t>
            </a:r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BC0769F0-707F-77AF-34C1-6599D0978886}"/>
              </a:ext>
            </a:extLst>
          </p:cNvPr>
          <p:cNvSpPr txBox="1">
            <a:spLocks/>
          </p:cNvSpPr>
          <p:nvPr/>
        </p:nvSpPr>
        <p:spPr>
          <a:xfrm>
            <a:off x="609600" y="274639"/>
            <a:ext cx="10972800" cy="68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>
              <a:lnSpc>
                <a:spcPct val="110000"/>
              </a:lnSpc>
              <a:buClr>
                <a:schemeClr val="lt1"/>
              </a:buClr>
              <a:buSzPts val="4400"/>
            </a:pPr>
            <a:r>
              <a:rPr lang="en-US" sz="4000" b="0">
                <a:solidFill>
                  <a:schemeClr val="lt1"/>
                </a:solidFill>
              </a:rPr>
              <a:t>Certification History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2C46AC96-FDFA-03E6-35F5-BD4246A6D6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1774009"/>
              </p:ext>
            </p:extLst>
          </p:nvPr>
        </p:nvGraphicFramePr>
        <p:xfrm>
          <a:off x="3498544" y="1145553"/>
          <a:ext cx="8437150" cy="5199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35621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Award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documentation of receipt of an individual award for disaster/emergency management related activities.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>
            <a:normAutofit/>
          </a:bodyPr>
          <a:lstStyle/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May be internal or external to applicant’s agency.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Must be personalized.</a:t>
            </a:r>
          </a:p>
          <a:p>
            <a:pPr marL="76200" indent="0" algn="l">
              <a:buNone/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Award Certificate</a:t>
            </a:r>
          </a:p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Pictures of plaques that include applicant’s name</a:t>
            </a:r>
          </a:p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Copies of military service medals</a:t>
            </a:r>
          </a:p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Copies of press releases/external verification of award </a:t>
            </a:r>
          </a:p>
        </p:txBody>
      </p:sp>
    </p:spTree>
    <p:extLst>
      <p:ext uri="{BB962C8B-B14F-4D97-AF65-F5344CB8AC3E}">
        <p14:creationId xmlns:p14="http://schemas.microsoft.com/office/powerpoint/2010/main" val="14124803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Certification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documentation of an earned certification (initial or recertification) directly related to disaster/emergency management.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50073" y="1854994"/>
            <a:ext cx="5876087" cy="213059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Cannot use the AEM</a:t>
            </a:r>
            <a:r>
              <a:rPr 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©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/CEM</a:t>
            </a:r>
            <a:r>
              <a:rPr 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©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Certifications must have a term of expiration and at least one of the following:</a:t>
            </a:r>
          </a:p>
          <a:p>
            <a:pPr lvl="1"/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Continuing education requirement</a:t>
            </a:r>
          </a:p>
          <a:p>
            <a:pPr lvl="1"/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Exam requirement</a:t>
            </a:r>
          </a:p>
          <a:p>
            <a:pPr lvl="1"/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Professional contributions </a:t>
            </a:r>
          </a:p>
          <a:p>
            <a:pPr marL="76200" indent="0" algn="l">
              <a:buNone/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/>
          </a:p>
          <a:p>
            <a:r>
              <a:rPr lang="en-US" sz="2200"/>
              <a:t>Documentation Examples – 2 Elements 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6" y="3995566"/>
            <a:ext cx="5876087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Independent proof of certification.</a:t>
            </a:r>
          </a:p>
          <a:p>
            <a:pPr marL="76200" indent="0" algn="l">
              <a:buNone/>
            </a:pPr>
            <a:r>
              <a:rPr lang="en-US" sz="2000" b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</a:p>
          <a:p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Highlighted sections of certification application from certifying body showing compliance with IAEM’s requirements.</a:t>
            </a:r>
          </a:p>
        </p:txBody>
      </p:sp>
    </p:spTree>
    <p:extLst>
      <p:ext uri="{BB962C8B-B14F-4D97-AF65-F5344CB8AC3E}">
        <p14:creationId xmlns:p14="http://schemas.microsoft.com/office/powerpoint/2010/main" val="24322286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pc="-80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Legislative Contact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documentation of contact with and a response from an elected representative at the national, regional, tribal, or local government level regarding a disaster/emergency management issue.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>
            <a:normAutofit/>
          </a:bodyPr>
          <a:lstStyle/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Can be in-person visit, email correspondence or traditional post.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Can be part of a group visit (lobby/advocacy day).</a:t>
            </a:r>
          </a:p>
          <a:p>
            <a:pPr marL="76200" indent="0" algn="l">
              <a:buNone/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 – 2 Elements 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Copy of original EM-related correspondence initiating outreach.</a:t>
            </a:r>
          </a:p>
          <a:p>
            <a:pPr marL="76200" indent="0" algn="l">
              <a:buNone/>
            </a:pPr>
            <a:r>
              <a:rPr lang="en-US" sz="2000" b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</a:p>
          <a:p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Copy of response (form letter or personalized) after outreach.</a:t>
            </a:r>
          </a:p>
        </p:txBody>
      </p:sp>
    </p:spTree>
    <p:extLst>
      <p:ext uri="{BB962C8B-B14F-4D97-AF65-F5344CB8AC3E}">
        <p14:creationId xmlns:p14="http://schemas.microsoft.com/office/powerpoint/2010/main" val="8032784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pc="-80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Conducting Research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independent verification of a significant role in the development and execution of a disaster/emergency management research project.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>
            <a:normAutofit/>
          </a:bodyPr>
          <a:lstStyle/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Can be government-sponsored or vetted by independent third-party.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FEMA’s EMPP Advanced/Executive Capstone projects may be acceptable.</a:t>
            </a:r>
          </a:p>
          <a:p>
            <a:pPr marL="76200" indent="0" algn="l">
              <a:buNone/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 – 2 Elements 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49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Letter from sponsoring agency, or professor validating role</a:t>
            </a:r>
          </a:p>
          <a:p>
            <a:pPr marL="76200" indent="0" algn="l">
              <a:buNone/>
            </a:pPr>
            <a:r>
              <a:rPr lang="en-US" sz="2000" b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</a:p>
          <a:p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Copy of the results/ paper in which research is used</a:t>
            </a:r>
          </a:p>
          <a:p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Abstract of the research, including summary of methodology and findings via website link</a:t>
            </a:r>
          </a:p>
        </p:txBody>
      </p:sp>
    </p:spTree>
    <p:extLst>
      <p:ext uri="{BB962C8B-B14F-4D97-AF65-F5344CB8AC3E}">
        <p14:creationId xmlns:p14="http://schemas.microsoft.com/office/powerpoint/2010/main" val="22931070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pc="-80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Other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may provide documentation of other contributions to disaster/emergency management that do not meet the definitions of other Professional Contributions.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867452" cy="2130597"/>
          </a:xfrm>
        </p:spPr>
        <p:txBody>
          <a:bodyPr>
            <a:normAutofit/>
          </a:bodyPr>
          <a:lstStyle/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Cannot be a duplicate of a contribution submitted under a previous category.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May submit multiple “other” contributions but only one (1) may be accepted to meet required contributions.</a:t>
            </a:r>
          </a:p>
          <a:p>
            <a:pPr marL="76200" indent="0" algn="l">
              <a:buNone/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Independent verification of contribution</a:t>
            </a:r>
          </a:p>
          <a:p>
            <a:r>
              <a:rPr lang="en-US" dirty="0"/>
              <a:t>Documentation of how activity or product is related to comprehensive EM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5291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63289-7D7B-37BD-E83F-D8BD6E8889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>
                <a:solidFill>
                  <a:schemeClr val="tx1"/>
                </a:solidFill>
              </a:rPr>
              <a:t>Tools and Support</a:t>
            </a:r>
          </a:p>
        </p:txBody>
      </p:sp>
    </p:spTree>
    <p:extLst>
      <p:ext uri="{BB962C8B-B14F-4D97-AF65-F5344CB8AC3E}">
        <p14:creationId xmlns:p14="http://schemas.microsoft.com/office/powerpoint/2010/main" val="21893667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FB4352-CD40-426A-24C4-8016630B0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1E52A-F7AB-B6D9-858C-4D3E6CB4CC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Electronic Resources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D45D1B2-27EE-1016-A0A5-7361492C59B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b="1"/>
              <a:t>Applicant Guidebook</a:t>
            </a:r>
          </a:p>
          <a:p>
            <a:r>
              <a:rPr lang="en-US"/>
              <a:t>Online Application User Guide</a:t>
            </a:r>
          </a:p>
          <a:p>
            <a:r>
              <a:rPr lang="en-US"/>
              <a:t>Updated Exam Resource List</a:t>
            </a:r>
          </a:p>
          <a:p>
            <a:r>
              <a:rPr lang="en-US"/>
              <a:t>Training Allocation Charts</a:t>
            </a:r>
          </a:p>
          <a:p>
            <a:r>
              <a:rPr lang="en-US"/>
              <a:t>Uniformed Services Guides</a:t>
            </a:r>
          </a:p>
          <a:p>
            <a:r>
              <a:rPr lang="en-US"/>
              <a:t>FAQ</a:t>
            </a:r>
          </a:p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1AF7B4B-D817-7DD1-DF2E-68AC919E3C89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Mentors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B5BE559-0425-3313-5573-92EF54492BDB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5"/>
            <a:ext cx="5389033" cy="1574006"/>
          </a:xfrm>
        </p:spPr>
        <p:txBody>
          <a:bodyPr>
            <a:normAutofit lnSpcReduction="10000"/>
          </a:bodyPr>
          <a:lstStyle/>
          <a:p>
            <a:r>
              <a:rPr lang="en-US"/>
              <a:t>Featured Mentors</a:t>
            </a:r>
          </a:p>
          <a:p>
            <a:r>
              <a:rPr lang="en-US" altLang="x-none" sz="2400">
                <a:solidFill>
                  <a:srgbClr val="000000"/>
                </a:solidFill>
                <a:ea typeface="ＭＳ Ｐゴシック" charset="-128"/>
              </a:rPr>
              <a:t>Any current CEM® can be a mentor. </a:t>
            </a:r>
          </a:p>
          <a:p>
            <a:pPr lvl="1"/>
            <a:r>
              <a:rPr lang="en-US" altLang="x-none">
                <a:solidFill>
                  <a:srgbClr val="000000"/>
                </a:solidFill>
                <a:ea typeface="ＭＳ Ｐゴシック" charset="-128"/>
              </a:rPr>
              <a:t>Notification to Certification Commission required. </a:t>
            </a:r>
            <a:endParaRPr lang="en-US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3034EFDB-3937-FA2F-7B2A-E63FD4B259DD}"/>
              </a:ext>
            </a:extLst>
          </p:cNvPr>
          <p:cNvSpPr txBox="1">
            <a:spLocks/>
          </p:cNvSpPr>
          <p:nvPr/>
        </p:nvSpPr>
        <p:spPr>
          <a:xfrm>
            <a:off x="6193368" y="3429000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Prep Course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4D50A2E4-5309-BD20-6043-88A87CF2DA2A}"/>
              </a:ext>
            </a:extLst>
          </p:cNvPr>
          <p:cNvSpPr txBox="1">
            <a:spLocks/>
          </p:cNvSpPr>
          <p:nvPr/>
        </p:nvSpPr>
        <p:spPr>
          <a:xfrm>
            <a:off x="6193368" y="4068761"/>
            <a:ext cx="5389033" cy="1934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 Overview of the certification exam</a:t>
            </a:r>
          </a:p>
          <a:p>
            <a:r>
              <a:rPr lang="en-US"/>
              <a:t>Sample exam questions</a:t>
            </a:r>
          </a:p>
          <a:p>
            <a:r>
              <a:rPr lang="en-US"/>
              <a:t>Q&amp;A period</a:t>
            </a:r>
          </a:p>
          <a:p>
            <a:pPr marL="76200" indent="0">
              <a:buNone/>
            </a:pPr>
            <a:r>
              <a:rPr lang="en-US"/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33E0BD-89D6-84B6-14E1-3DF55C43C858}"/>
              </a:ext>
            </a:extLst>
          </p:cNvPr>
          <p:cNvSpPr txBox="1"/>
          <p:nvPr/>
        </p:nvSpPr>
        <p:spPr>
          <a:xfrm>
            <a:off x="437322" y="6003235"/>
            <a:ext cx="11370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kern="1200">
                <a:solidFill>
                  <a:prstClr val="black"/>
                </a:solidFill>
                <a:latin typeface="Calibri"/>
              </a:rPr>
              <a:t>All resources are available at: </a:t>
            </a:r>
            <a:r>
              <a:rPr lang="en-US" sz="1800" b="1" kern="1200">
                <a:solidFill>
                  <a:prstClr val="black"/>
                </a:solidFill>
                <a:latin typeface="Calibri"/>
                <a:hlinkClick r:id="rId3"/>
              </a:rPr>
              <a:t>www.iaem.org/Certification/Resource-Center</a:t>
            </a:r>
            <a:endParaRPr lang="en-US" sz="1800" b="1"/>
          </a:p>
        </p:txBody>
      </p:sp>
    </p:spTree>
    <p:extLst>
      <p:ext uri="{BB962C8B-B14F-4D97-AF65-F5344CB8AC3E}">
        <p14:creationId xmlns:p14="http://schemas.microsoft.com/office/powerpoint/2010/main" val="23021016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/>
          <p:nvPr/>
        </p:nvSpPr>
        <p:spPr>
          <a:xfrm>
            <a:off x="3665620" y="3104147"/>
            <a:ext cx="4487780" cy="1231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en-US" sz="1800" b="0" i="1" u="none" strike="noStrike" cap="none">
              <a:solidFill>
                <a:schemeClr val="dk1"/>
              </a:solidFill>
              <a:latin typeface="Calibri"/>
              <a:ea typeface="Arial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800" i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Questions?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800" b="1" i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n-US" sz="2800" b="1" i="1">
                <a:solidFill>
                  <a:schemeClr val="dk1"/>
                </a:solidFill>
                <a:latin typeface="Calibri"/>
                <a:cs typeface="Calibri"/>
                <a:sym typeface="Calibri"/>
                <a:hlinkClick r:id="rId3"/>
              </a:rPr>
              <a:t>info@iaem.com</a:t>
            </a:r>
            <a:r>
              <a:rPr lang="en-US" sz="2800" b="1" i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>
            <a:extLst>
              <a:ext uri="{FF2B5EF4-FFF2-40B4-BE49-F238E27FC236}">
                <a16:creationId xmlns:a16="http://schemas.microsoft.com/office/drawing/2014/main" id="{BC0769F0-707F-77AF-34C1-6599D0978886}"/>
              </a:ext>
            </a:extLst>
          </p:cNvPr>
          <p:cNvSpPr txBox="1">
            <a:spLocks/>
          </p:cNvSpPr>
          <p:nvPr/>
        </p:nvSpPr>
        <p:spPr>
          <a:xfrm>
            <a:off x="609600" y="274639"/>
            <a:ext cx="10972800" cy="68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>
              <a:lnSpc>
                <a:spcPct val="110000"/>
              </a:lnSpc>
              <a:buClr>
                <a:schemeClr val="lt1"/>
              </a:buClr>
              <a:buSzPts val="4400"/>
            </a:pPr>
            <a:r>
              <a:rPr lang="en-US" sz="4000" b="0">
                <a:solidFill>
                  <a:schemeClr val="lt1"/>
                </a:solidFill>
              </a:rPr>
              <a:t>Current Metrics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BAC2032-409B-86F2-5F03-010EE174705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kern="1200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/>
                <a:cs typeface="+mn-cs"/>
              </a:rPr>
              <a:t>2454</a:t>
            </a:r>
            <a:r>
              <a:rPr lang="en-US" altLang="en-US" sz="240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  <a:ea typeface="ＭＳ Ｐゴシック"/>
                <a:cs typeface="+mn-cs"/>
              </a:rPr>
              <a:t> current CEMs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kern="1200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/>
                <a:cs typeface="+mn-cs"/>
              </a:rPr>
              <a:t>363</a:t>
            </a:r>
            <a:r>
              <a:rPr lang="en-US" altLang="en-US" sz="240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  <a:ea typeface="ＭＳ Ｐゴシック"/>
                <a:cs typeface="+mn-cs"/>
              </a:rPr>
              <a:t> current AEMs</a:t>
            </a:r>
            <a:endParaRPr lang="en-US" altLang="en-US" sz="2400" kern="1200" dirty="0">
              <a:solidFill>
                <a:prstClr val="black">
                  <a:lumMod val="85000"/>
                  <a:lumOff val="15000"/>
                </a:prstClr>
              </a:solidFill>
              <a:latin typeface="Calibri"/>
              <a:ea typeface="ＭＳ Ｐゴシック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40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  <a:ea typeface="ＭＳ Ｐゴシック"/>
                <a:cs typeface="+mn-cs"/>
              </a:rPr>
              <a:t>55 states/territories and 28 countries</a:t>
            </a:r>
            <a:endParaRPr lang="en-US" altLang="en-US" sz="2400" kern="1200" dirty="0">
              <a:solidFill>
                <a:prstClr val="black">
                  <a:lumMod val="85000"/>
                  <a:lumOff val="15000"/>
                </a:prstClr>
              </a:solidFill>
              <a:latin typeface="Calibri"/>
              <a:ea typeface="ＭＳ Ｐゴシック"/>
            </a:endParaRP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kern="1200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/>
                <a:cs typeface="+mn-cs"/>
              </a:rPr>
              <a:t>147 CEMs </a:t>
            </a:r>
            <a:r>
              <a:rPr lang="en-US" altLang="en-US" sz="2000" kern="1200" dirty="0">
                <a:solidFill>
                  <a:prstClr val="black"/>
                </a:solidFill>
                <a:latin typeface="Calibri"/>
                <a:ea typeface="ＭＳ Ｐゴシック"/>
                <a:cs typeface="+mn-cs"/>
              </a:rPr>
              <a:t>(Australia, Barbados, British Virgin Islands, Canada, China, France, Germany, Greece, Guatemala, Iceland, Ireland, Japan, Jordan, New Zealand, Nigeria, Peru, Philippines, Qatar, Republic of Korea, Switzerland, Taiwan, UAE, and United Kingdom)</a:t>
            </a:r>
            <a:endParaRPr lang="en-US" altLang="en-US" kern="1200" dirty="0">
              <a:solidFill>
                <a:prstClr val="black"/>
              </a:solidFill>
              <a:ea typeface="ＭＳ Ｐゴシック"/>
              <a:cs typeface="+mn-cs"/>
            </a:endParaRP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  <a:ea typeface="ＭＳ Ｐゴシック"/>
                <a:cs typeface="+mn-cs"/>
              </a:rPr>
              <a:t>33 AEMs </a:t>
            </a:r>
            <a:r>
              <a:rPr lang="en-US" altLang="en-US" sz="2000" kern="1200" dirty="0">
                <a:solidFill>
                  <a:prstClr val="black"/>
                </a:solidFill>
                <a:latin typeface="Calibri"/>
                <a:ea typeface="ＭＳ Ｐゴシック"/>
                <a:cs typeface="+mn-cs"/>
              </a:rPr>
              <a:t>(Australia, Bangladesh, British Virgin Islands, Canada, Hong Kong, Netherlands, New Zealand, and Saudi Aribia)</a:t>
            </a:r>
            <a:endParaRPr lang="en-US" altLang="en-US" kern="1200" dirty="0">
              <a:solidFill>
                <a:prstClr val="black"/>
              </a:solidFill>
              <a:latin typeface="Calibri"/>
              <a:ea typeface="ＭＳ Ｐゴシック"/>
              <a:cs typeface="+mn-cs"/>
            </a:endParaRPr>
          </a:p>
          <a:p>
            <a:endParaRPr lang="en-US" dirty="0"/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664661C9-5448-17CB-BEE2-F7C730667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716068"/>
              </p:ext>
            </p:extLst>
          </p:nvPr>
        </p:nvGraphicFramePr>
        <p:xfrm>
          <a:off x="7464432" y="1854994"/>
          <a:ext cx="4117968" cy="3548063"/>
        </p:xfrm>
        <a:graphic>
          <a:graphicData uri="http://schemas.openxmlformats.org/drawingml/2006/table">
            <a:tbl>
              <a:tblPr/>
              <a:tblGrid>
                <a:gridCol w="1670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2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5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Council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CEM®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AEM®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USA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2307</a:t>
                      </a:r>
                      <a:endParaRPr kumimoji="0" lang="en-US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330</a:t>
                      </a:r>
                      <a:endParaRPr kumimoji="0" lang="en-US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Africa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3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0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7461369"/>
                  </a:ext>
                </a:extLst>
              </a:tr>
              <a:tr h="317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Asia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7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5</a:t>
                      </a:r>
                      <a:endParaRPr kumimoji="0" lang="en-US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7034464"/>
                  </a:ext>
                </a:extLst>
              </a:tr>
              <a:tr h="317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Canada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86</a:t>
                      </a:r>
                      <a:endParaRPr kumimoji="0" lang="en-US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14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Europa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11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1</a:t>
                      </a:r>
                      <a:endParaRPr kumimoji="0" lang="en-US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5247688"/>
                  </a:ext>
                </a:extLst>
              </a:tr>
              <a:tr h="317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International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1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1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Japan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1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0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4830221"/>
                  </a:ext>
                </a:extLst>
              </a:tr>
              <a:tr h="317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Latin America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2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0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Middle East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3</a:t>
                      </a:r>
                      <a:endParaRPr kumimoji="0" lang="en-US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1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3134174"/>
                  </a:ext>
                </a:extLst>
              </a:tr>
              <a:tr h="2229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Oceania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33</a:t>
                      </a:r>
                      <a:endParaRPr kumimoji="0" lang="en-US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11</a:t>
                      </a:r>
                      <a:endParaRPr kumimoji="0" lang="en-US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9250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1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2C13481-2CDE-5851-9772-163A63789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Certification Basics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6EFAE38-B457-1A14-E589-449F328CE6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Comprehensive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C934200-993C-D214-005D-ED10FA658A1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altLang="x-none" kern="1200" dirty="0">
                <a:solidFill>
                  <a:srgbClr val="000000"/>
                </a:solidFill>
              </a:rPr>
              <a:t>The AEM® and CEM® program is for professionals with </a:t>
            </a:r>
            <a:r>
              <a:rPr lang="en-US" altLang="x-none" b="1" kern="1200" dirty="0">
                <a:solidFill>
                  <a:srgbClr val="000000"/>
                </a:solidFill>
              </a:rPr>
              <a:t>comprehensive emergency management</a:t>
            </a:r>
            <a:r>
              <a:rPr lang="en-US" altLang="x-none" kern="1200" dirty="0">
                <a:solidFill>
                  <a:srgbClr val="000000"/>
                </a:solidFill>
              </a:rPr>
              <a:t> responsibility.  </a:t>
            </a:r>
            <a:r>
              <a:rPr lang="en-US" kern="1200" dirty="0">
                <a:solidFill>
                  <a:srgbClr val="000000"/>
                </a:solidFill>
              </a:rPr>
              <a:t>Comprehensive disaster/emergency management work experience refers to assigned duties and responsibilities across multiple phases of disaster /emergency management.</a:t>
            </a:r>
            <a:endParaRPr lang="en-US" kern="1200">
              <a:solidFill>
                <a:srgbClr val="000000"/>
              </a:solidFill>
            </a:endParaRPr>
          </a:p>
          <a:p>
            <a:pPr marL="76200" indent="0">
              <a:buNone/>
            </a:pPr>
            <a:endParaRPr lang="en-US" altLang="x-none" i="1" kern="12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5A41C2-A91B-95D2-C228-BCCD3CD79C47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Goals of Certification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9FF5A2A-4CBA-F150-0654-C03EDB8C36EC}"/>
              </a:ext>
            </a:extLst>
          </p:cNvPr>
          <p:cNvSpPr>
            <a:spLocks noGrp="1"/>
          </p:cNvSpPr>
          <p:nvPr>
            <p:ph type="body" idx="4"/>
          </p:nvPr>
        </p:nvSpPr>
        <p:spPr/>
        <p:txBody>
          <a:bodyPr/>
          <a:lstStyle/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r>
              <a:rPr lang="en-US" altLang="en-US" sz="2400" kern="1200">
                <a:solidFill>
                  <a:srgbClr val="000000"/>
                </a:solidFill>
                <a:latin typeface="Calibri" charset="0"/>
              </a:rPr>
              <a:t>Elevate visibility of emergency managers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r>
              <a:rPr lang="en-US" altLang="en-US" sz="2400" kern="1200">
                <a:solidFill>
                  <a:srgbClr val="000000"/>
                </a:solidFill>
                <a:latin typeface="Calibri" charset="0"/>
              </a:rPr>
              <a:t>Encourage and mandate continued professional development, education and technical skills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r>
              <a:rPr lang="en-US" altLang="en-US" sz="2400" kern="1200">
                <a:solidFill>
                  <a:srgbClr val="000000"/>
                </a:solidFill>
                <a:latin typeface="Calibri" charset="0"/>
              </a:rPr>
              <a:t>Ensure minimal Knowledge, Skills and Abilities (KSAs)</a:t>
            </a:r>
          </a:p>
          <a:p>
            <a:endParaRPr lang="en-US"/>
          </a:p>
        </p:txBody>
      </p:sp>
      <p:pic>
        <p:nvPicPr>
          <p:cNvPr id="2" name="Picture 1" descr="A group of people in a room&#10;&#10;Description automatically generated">
            <a:extLst>
              <a:ext uri="{FF2B5EF4-FFF2-40B4-BE49-F238E27FC236}">
                <a16:creationId xmlns:a16="http://schemas.microsoft.com/office/drawing/2014/main" id="{FA305444-8362-8E40-0EFB-2C4681F792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7064" y="4683252"/>
            <a:ext cx="4965336" cy="1737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08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2C13481-2CDE-5851-9772-163A63789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General Information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5A41C2-A91B-95D2-C228-BCCD3CD79C47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General Information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9FF5A2A-4CBA-F150-0654-C03EDB8C36EC}"/>
              </a:ext>
            </a:extLst>
          </p:cNvPr>
          <p:cNvSpPr>
            <a:spLocks noGrp="1"/>
          </p:cNvSpPr>
          <p:nvPr>
            <p:ph type="body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r>
              <a:rPr lang="en-US" altLang="en-US" sz="2400" kern="1200" dirty="0">
                <a:solidFill>
                  <a:srgbClr val="000000"/>
                </a:solidFill>
              </a:rPr>
              <a:t>Fees </a:t>
            </a:r>
            <a:r>
              <a:rPr lang="en-US" altLang="en-US" kern="1200" dirty="0">
                <a:solidFill>
                  <a:srgbClr val="000000"/>
                </a:solidFill>
              </a:rPr>
              <a:t>as of June 1, 2024:</a:t>
            </a:r>
            <a:endParaRPr lang="en-US" altLang="en-US" sz="2400" kern="1200" dirty="0">
              <a:solidFill>
                <a:srgbClr val="000000"/>
              </a:solidFill>
              <a:latin typeface="Calibri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r>
              <a:rPr lang="en-US" altLang="en-US" kern="1200" dirty="0">
                <a:solidFill>
                  <a:srgbClr val="000000"/>
                </a:solidFill>
              </a:rPr>
              <a:t>Current member: $430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r>
              <a:rPr lang="en-US" altLang="en-US" kern="1200" dirty="0">
                <a:solidFill>
                  <a:srgbClr val="000000"/>
                </a:solidFill>
              </a:rPr>
              <a:t>Non-member: $640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r>
              <a:rPr lang="en-US" altLang="en-US" kern="1200" dirty="0">
                <a:solidFill>
                  <a:srgbClr val="000000"/>
                </a:solidFill>
              </a:rPr>
              <a:t>Recert current member: $280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r>
              <a:rPr lang="en-US" altLang="en-US" kern="1200" dirty="0">
                <a:solidFill>
                  <a:srgbClr val="000000"/>
                </a:solidFill>
              </a:rPr>
              <a:t>Recert non-member: $360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endParaRPr lang="en-US" altLang="en-US" sz="2400" kern="1200">
              <a:solidFill>
                <a:srgbClr val="000000"/>
              </a:solidFill>
              <a:latin typeface="Calibri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r>
              <a:rPr lang="en-US" altLang="en-US" sz="2400" kern="1200" dirty="0">
                <a:solidFill>
                  <a:srgbClr val="000000"/>
                </a:solidFill>
              </a:rPr>
              <a:t>5-year Certification Period</a:t>
            </a:r>
          </a:p>
          <a:p>
            <a:pPr marL="76200" indent="0"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en-US" altLang="en-US" sz="2400" kern="1200">
              <a:solidFill>
                <a:srgbClr val="000000"/>
              </a:solidFill>
              <a:latin typeface="Calibri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r>
              <a:rPr lang="en-US" altLang="en-US" sz="2400" kern="1200" dirty="0">
                <a:solidFill>
                  <a:srgbClr val="000000"/>
                </a:solidFill>
              </a:rPr>
              <a:t>Online application portal </a:t>
            </a:r>
          </a:p>
          <a:p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0BE4031-10B5-5B82-D188-28FC996840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2000180"/>
            <a:ext cx="5324474" cy="28576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2230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1EA68-95CB-DE0F-0528-330825782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Applicant Guidebook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43A8BF-A5F5-ACA8-13BC-225E74959D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Applicant Guidebook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802FF6-0FCF-1506-6A0B-07D7083BBB3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>
                <a:solidFill>
                  <a:schemeClr val="tx1"/>
                </a:solidFill>
              </a:rPr>
              <a:t>IAEM.ORG &gt; CERTIFICATION &gt; RESOURCE CENTER &gt; CERTIFICATION GUIDEBOOK</a:t>
            </a:r>
          </a:p>
          <a:p>
            <a:pPr eaLnBrk="1" hangingPunct="1">
              <a:defRPr/>
            </a:pPr>
            <a:r>
              <a:rPr lang="en-US" sz="2400">
                <a:solidFill>
                  <a:schemeClr val="tx1"/>
                </a:solidFill>
              </a:rPr>
              <a:t>Provides step-by-step instructions on completing the certification application.</a:t>
            </a:r>
          </a:p>
          <a:p>
            <a:pPr eaLnBrk="1" hangingPunct="1">
              <a:defRPr/>
            </a:pPr>
            <a:r>
              <a:rPr lang="en-US" sz="2400">
                <a:solidFill>
                  <a:schemeClr val="tx1"/>
                </a:solidFill>
              </a:rPr>
              <a:t>Includes tips and specific examples of what meets / does not meet requirements.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87FACD2-118C-5C0B-5703-55FBDA5D4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7864" y="1377154"/>
            <a:ext cx="4484536" cy="495719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32726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4" name="Google Shape;2224;p167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681226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lvl="0"/>
            <a:r>
              <a:rPr lang="en-US"/>
              <a:t>Certification Requirements</a:t>
            </a:r>
          </a:p>
        </p:txBody>
      </p:sp>
      <p:graphicFrame>
        <p:nvGraphicFramePr>
          <p:cNvPr id="2225" name="Google Shape;2225;p167"/>
          <p:cNvGraphicFramePr/>
          <p:nvPr>
            <p:extLst>
              <p:ext uri="{D42A27DB-BD31-4B8C-83A1-F6EECF244321}">
                <p14:modId xmlns:p14="http://schemas.microsoft.com/office/powerpoint/2010/main" val="1876767095"/>
              </p:ext>
            </p:extLst>
          </p:nvPr>
        </p:nvGraphicFramePr>
        <p:xfrm>
          <a:off x="434528" y="1423239"/>
          <a:ext cx="11481847" cy="414804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591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3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4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25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Initial Application Requirements</a:t>
                      </a:r>
                      <a:endParaRPr>
                        <a:latin typeface="Calibri"/>
                        <a:cs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AEM</a:t>
                      </a:r>
                      <a:r>
                        <a:rPr lang="en-US" baseline="3000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®</a:t>
                      </a:r>
                      <a:endParaRPr baseline="3000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</a:t>
                      </a:r>
                      <a:r>
                        <a:rPr lang="en-US" baseline="3000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®</a:t>
                      </a:r>
                      <a:endParaRPr>
                        <a:latin typeface="Calibri"/>
                        <a:cs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239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Multiple Choice Exam</a:t>
                      </a:r>
                      <a:endParaRPr lang="en-US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504D"/>
                        </a:buClr>
                        <a:buSzPts val="2000"/>
                        <a:buFont typeface="Noto Sans Symbols"/>
                        <a:buChar char="✔"/>
                        <a:tabLst/>
                        <a:defRPr/>
                      </a:pPr>
                      <a:r>
                        <a:rPr kumimoji="0" lang="en-US" sz="20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000"/>
                        <a:buFont typeface="Noto Sans Symbols"/>
                        <a:buChar char="✔"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endParaRPr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720290"/>
                  </a:ext>
                </a:extLst>
              </a:tr>
              <a:tr h="539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Experience: 3 years (may be reduced with </a:t>
                      </a: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baccalaureate/bachelor’s [or higher] EM </a:t>
                      </a: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degree) + participation in full-scale exercise OR two functional exercises OR major public event OR declared disaster</a:t>
                      </a: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sz="2000" b="0" i="1" u="none" strike="noStrike" cap="none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000"/>
                        <a:buFont typeface="Calibri"/>
                        <a:buNone/>
                      </a:pPr>
                      <a:endParaRPr sz="2000" b="0" i="0" u="none" strike="noStrike" cap="none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000"/>
                        <a:buFont typeface="Noto Sans Symbols"/>
                        <a:buChar char="✔"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endParaRPr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204476"/>
                  </a:ext>
                </a:extLst>
              </a:tr>
              <a:tr h="539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References: One letter from current supervisor + two additional contacts</a:t>
                      </a:r>
                      <a:endParaRPr>
                        <a:latin typeface="Calibri"/>
                        <a:cs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504D"/>
                        </a:buClr>
                        <a:buSzPts val="2000"/>
                        <a:buFont typeface="Noto Sans Symbols"/>
                        <a:buChar char="✔"/>
                        <a:tabLst/>
                        <a:defRPr/>
                      </a:pPr>
                      <a:r>
                        <a:rPr kumimoji="0" lang="en-US" sz="20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000"/>
                        <a:buFont typeface="Noto Sans Symbols"/>
                        <a:buChar char="✔"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endParaRPr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821498"/>
                  </a:ext>
                </a:extLst>
              </a:tr>
              <a:tr h="539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Education: Any </a:t>
                      </a: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baccalaureate/bachelor's </a:t>
                      </a: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degree (</a:t>
                      </a: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experience equivalency</a:t>
                      </a: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in place for Asia, International and Latin America &amp; Caribbean </a:t>
                      </a: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applicants</a:t>
                      </a: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</a:t>
                      </a:r>
                      <a:endParaRPr>
                        <a:latin typeface="Calibri"/>
                        <a:cs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000"/>
                        <a:buFont typeface="Calibri"/>
                        <a:buNone/>
                      </a:pPr>
                      <a:endParaRPr sz="2000" b="0" i="0" u="none" strike="noStrike" cap="none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000"/>
                        <a:buFont typeface="Noto Sans Symbols"/>
                        <a:buChar char="✔"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endParaRPr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527706"/>
                  </a:ext>
                </a:extLst>
              </a:tr>
              <a:tr h="67668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Training: 100 hrs. general management + 100 hrs. emergency management (EM portion may be waived with recent EM college degree)</a:t>
                      </a:r>
                      <a:endParaRPr sz="2000" b="0" i="1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504D"/>
                        </a:buClr>
                        <a:buSzPts val="2000"/>
                        <a:buFont typeface="Noto Sans Symbols"/>
                        <a:buChar char="✔"/>
                        <a:tabLst/>
                        <a:defRPr/>
                      </a:pPr>
                      <a:r>
                        <a:rPr kumimoji="0" lang="en-US" sz="20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000"/>
                        <a:buFont typeface="Noto Sans Symbols"/>
                        <a:buChar char="✔"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endParaRPr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Professional Contributions: Choose 6 of 15</a:t>
                      </a:r>
                      <a:endParaRPr>
                        <a:latin typeface="Calibri"/>
                        <a:cs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000"/>
                        <a:buFont typeface="Calibri"/>
                        <a:buNone/>
                      </a:pPr>
                      <a:endParaRPr sz="2000" b="0" i="0" u="none" strike="noStrike" cap="none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000"/>
                        <a:buFont typeface="Noto Sans Symbols"/>
                        <a:buChar char="✔"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endParaRPr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B146796-09C4-B8F9-4781-75DC522E67EA}"/>
              </a:ext>
            </a:extLst>
          </p:cNvPr>
          <p:cNvSpPr txBox="1"/>
          <p:nvPr/>
        </p:nvSpPr>
        <p:spPr>
          <a:xfrm>
            <a:off x="433632" y="5797450"/>
            <a:ext cx="11481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n-US" sz="160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AEMs may upgrade at anytime at no additional fee*.  </a:t>
            </a:r>
          </a:p>
          <a:p>
            <a:pPr eaLnBrk="1" hangingPunct="1">
              <a:defRPr/>
            </a:pPr>
            <a:r>
              <a:rPr lang="en-US" sz="160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Newly-upgraded CEMs will retain their original class year (AEM certification year) and will be required to recertify five years from then.</a:t>
            </a:r>
          </a:p>
        </p:txBody>
      </p:sp>
    </p:spTree>
    <p:extLst>
      <p:ext uri="{BB962C8B-B14F-4D97-AF65-F5344CB8AC3E}">
        <p14:creationId xmlns:p14="http://schemas.microsoft.com/office/powerpoint/2010/main" val="698767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A9A10-DDD4-7C12-A50D-89018AC57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Certification Process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C758DFF-BFD6-C968-14A2-E2880D73D9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6120661"/>
              </p:ext>
            </p:extLst>
          </p:nvPr>
        </p:nvGraphicFramePr>
        <p:xfrm>
          <a:off x="1594254" y="1340768"/>
          <a:ext cx="8987240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79CA0C8-F7A6-870F-D8C9-F3ACA1441ED1}"/>
              </a:ext>
            </a:extLst>
          </p:cNvPr>
          <p:cNvSpPr/>
          <p:nvPr/>
        </p:nvSpPr>
        <p:spPr>
          <a:xfrm>
            <a:off x="5157306" y="2662637"/>
            <a:ext cx="1473200" cy="9976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altLang="x-none" sz="1600" kern="1200" cap="smal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charset="0"/>
              </a:rPr>
              <a:t>Can be completed in any order / within 1 year.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44346E-B449-0BA0-6B56-633D34E9D225}"/>
              </a:ext>
            </a:extLst>
          </p:cNvPr>
          <p:cNvSpPr/>
          <p:nvPr/>
        </p:nvSpPr>
        <p:spPr>
          <a:xfrm>
            <a:off x="1610506" y="2662637"/>
            <a:ext cx="1473200" cy="100488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altLang="x-none" sz="1600" b="0" i="0" u="none" strike="noStrike" kern="1200" cap="small" spc="0" normalizeH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charset="0"/>
                <a:ea typeface="ＭＳ Ｐゴシック" charset="-128"/>
                <a:cs typeface="+mn-cs"/>
                <a:sym typeface="Arial"/>
              </a:rPr>
              <a:t>Do not create duplicate accounts.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034990E-E32A-B415-FC98-72056A3FF0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1060520"/>
              </p:ext>
            </p:extLst>
          </p:nvPr>
        </p:nvGraphicFramePr>
        <p:xfrm>
          <a:off x="1594254" y="4653136"/>
          <a:ext cx="8987240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Box 9">
            <a:extLst>
              <a:ext uri="{FF2B5EF4-FFF2-40B4-BE49-F238E27FC236}">
                <a16:creationId xmlns:a16="http://schemas.microsoft.com/office/drawing/2014/main" id="{EFE3E29D-35FA-822D-B82C-46FEBC882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0506" y="4659563"/>
            <a:ext cx="85472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If application package is incomplete:</a:t>
            </a:r>
          </a:p>
        </p:txBody>
      </p:sp>
    </p:spTree>
    <p:extLst>
      <p:ext uri="{BB962C8B-B14F-4D97-AF65-F5344CB8AC3E}">
        <p14:creationId xmlns:p14="http://schemas.microsoft.com/office/powerpoint/2010/main" val="2120921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9DF27CBED9F945A7600A4D6C6DB938" ma:contentTypeVersion="10" ma:contentTypeDescription="Create a new document." ma:contentTypeScope="" ma:versionID="d4e8a2b36cc4095e9fbcc8b4000b637f">
  <xsd:schema xmlns:xsd="http://www.w3.org/2001/XMLSchema" xmlns:xs="http://www.w3.org/2001/XMLSchema" xmlns:p="http://schemas.microsoft.com/office/2006/metadata/properties" xmlns:ns2="6ff65e61-2d0d-4087-a9b5-12f709ef48bf" xmlns:ns3="f83a68e4-2b6c-43a6-9845-654de2907502" targetNamespace="http://schemas.microsoft.com/office/2006/metadata/properties" ma:root="true" ma:fieldsID="4596bc7bc199f8390fdef92092516926" ns2:_="" ns3:_="">
    <xsd:import namespace="6ff65e61-2d0d-4087-a9b5-12f709ef48bf"/>
    <xsd:import namespace="f83a68e4-2b6c-43a6-9845-654de29075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f65e61-2d0d-4087-a9b5-12f709ef48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3a68e4-2b6c-43a6-9845-654de290750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39AA51-2F3F-4201-97C8-AE37CBAFF03E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f83a68e4-2b6c-43a6-9845-654de2907502"/>
    <ds:schemaRef ds:uri="http://schemas.microsoft.com/office/infopath/2007/PartnerControls"/>
    <ds:schemaRef ds:uri="http://purl.org/dc/terms/"/>
    <ds:schemaRef ds:uri="6ff65e61-2d0d-4087-a9b5-12f709ef48bf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66D8F9C-2DC3-4135-9107-89B87F5E105C}">
  <ds:schemaRefs>
    <ds:schemaRef ds:uri="6ff65e61-2d0d-4087-a9b5-12f709ef48bf"/>
    <ds:schemaRef ds:uri="f83a68e4-2b6c-43a6-9845-654de290750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CD50270-E037-450C-A46D-0E19581CEA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3519</Words>
  <Application>Microsoft Macintosh PowerPoint</Application>
  <PresentationFormat>Widescreen</PresentationFormat>
  <Paragraphs>558</Paragraphs>
  <Slides>37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ＭＳ Ｐゴシック</vt:lpstr>
      <vt:lpstr>Arial</vt:lpstr>
      <vt:lpstr>Calibri</vt:lpstr>
      <vt:lpstr>Montserrat</vt:lpstr>
      <vt:lpstr>Noto Sans Symbols</vt:lpstr>
      <vt:lpstr>Wingdings</vt:lpstr>
      <vt:lpstr>Office Theme</vt:lpstr>
      <vt:lpstr>Certification Overview</vt:lpstr>
      <vt:lpstr>Introduction to IAEM</vt:lpstr>
      <vt:lpstr>Milestones</vt:lpstr>
      <vt:lpstr>PowerPoint Presentation</vt:lpstr>
      <vt:lpstr>Certification Basics</vt:lpstr>
      <vt:lpstr>General Information</vt:lpstr>
      <vt:lpstr>Applicant Guidebook</vt:lpstr>
      <vt:lpstr>Certification Requirements</vt:lpstr>
      <vt:lpstr>Certification Process</vt:lpstr>
      <vt:lpstr>Maintaining Certification</vt:lpstr>
      <vt:lpstr>Certification Requirements – Exam </vt:lpstr>
      <vt:lpstr>PowerPoint Presentation</vt:lpstr>
      <vt:lpstr>Certification Requirement – Experience </vt:lpstr>
      <vt:lpstr>Certification Requirement – References </vt:lpstr>
      <vt:lpstr>Certification Requirement – Education </vt:lpstr>
      <vt:lpstr>Documentation Requirements </vt:lpstr>
      <vt:lpstr>Certification Requirement – Training </vt:lpstr>
      <vt:lpstr>Certification Requirement –  Professional Contributions </vt:lpstr>
      <vt:lpstr>Certification Requirement –  Professional Contributions </vt:lpstr>
      <vt:lpstr>Professional Contributions – Membership </vt:lpstr>
      <vt:lpstr>Professional Contributions – Conference </vt:lpstr>
      <vt:lpstr>Professional Contributions – Service Role </vt:lpstr>
      <vt:lpstr>Professional Contributions – Leadership Role </vt:lpstr>
      <vt:lpstr>Professional Contributions – Special Assignment</vt:lpstr>
      <vt:lpstr>Professional Contributions – Speaking</vt:lpstr>
      <vt:lpstr>Professional Contributions – Teaching</vt:lpstr>
      <vt:lpstr>Professional Contributions –  Course Development</vt:lpstr>
      <vt:lpstr>Professional Contributions – Publications</vt:lpstr>
      <vt:lpstr>Professional Contributions – A/V Products </vt:lpstr>
      <vt:lpstr>Professional Contributions – Award</vt:lpstr>
      <vt:lpstr>Professional Contributions – Certification</vt:lpstr>
      <vt:lpstr>Professional Contributions – Legislative Contact</vt:lpstr>
      <vt:lpstr>Professional Contributions – Conducting Research</vt:lpstr>
      <vt:lpstr>Professional Contributions – Other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Zoe Renfro</dc:creator>
  <cp:lastModifiedBy>Sharon Kelly</cp:lastModifiedBy>
  <cp:revision>87</cp:revision>
  <dcterms:created xsi:type="dcterms:W3CDTF">2018-06-15T13:29:38Z</dcterms:created>
  <dcterms:modified xsi:type="dcterms:W3CDTF">2025-03-05T19:01:34Z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2eef23d-2e95-4428-9a3c-2526d95b164a_Enabled">
    <vt:lpwstr>true</vt:lpwstr>
  </property>
  <property fmtid="{D5CDD505-2E9C-101B-9397-08002B2CF9AE}" pid="3" name="MSIP_Label_a2eef23d-2e95-4428-9a3c-2526d95b164a_SetDate">
    <vt:lpwstr>2024-07-18T16:00:00Z</vt:lpwstr>
  </property>
  <property fmtid="{D5CDD505-2E9C-101B-9397-08002B2CF9AE}" pid="4" name="MSIP_Label_a2eef23d-2e95-4428-9a3c-2526d95b164a_Method">
    <vt:lpwstr>Standard</vt:lpwstr>
  </property>
  <property fmtid="{D5CDD505-2E9C-101B-9397-08002B2CF9AE}" pid="5" name="MSIP_Label_a2eef23d-2e95-4428-9a3c-2526d95b164a_Name">
    <vt:lpwstr>For Official Use Only (FOUO)</vt:lpwstr>
  </property>
  <property fmtid="{D5CDD505-2E9C-101B-9397-08002B2CF9AE}" pid="6" name="MSIP_Label_a2eef23d-2e95-4428-9a3c-2526d95b164a_SiteId">
    <vt:lpwstr>3ccde76c-946d-4a12-bb7a-fc9d0842354a</vt:lpwstr>
  </property>
  <property fmtid="{D5CDD505-2E9C-101B-9397-08002B2CF9AE}" pid="7" name="MSIP_Label_a2eef23d-2e95-4428-9a3c-2526d95b164a_ActionId">
    <vt:lpwstr>13daa6af-0dd7-44af-8188-d4307f4636e6</vt:lpwstr>
  </property>
  <property fmtid="{D5CDD505-2E9C-101B-9397-08002B2CF9AE}" pid="8" name="MSIP_Label_a2eef23d-2e95-4428-9a3c-2526d95b164a_ContentBits">
    <vt:lpwstr>0</vt:lpwstr>
  </property>
  <property fmtid="{D5CDD505-2E9C-101B-9397-08002B2CF9AE}" pid="9" name="ContentTypeId">
    <vt:lpwstr>0x010100599DF27CBED9F945A7600A4D6C6DB938</vt:lpwstr>
  </property>
</Properties>
</file>