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ia Ramos" userId="a5d63e53-6f7a-471b-8dc5-3b4fe23301f3" providerId="ADAL" clId="{A7598C98-E74B-4E16-B15A-A3AEB94E1586}"/>
    <pc:docChg chg="custSel delSld modSld">
      <pc:chgData name="Angelia Ramos" userId="a5d63e53-6f7a-471b-8dc5-3b4fe23301f3" providerId="ADAL" clId="{A7598C98-E74B-4E16-B15A-A3AEB94E1586}" dt="2023-09-20T16:34:04.418" v="82" actId="255"/>
      <pc:docMkLst>
        <pc:docMk/>
      </pc:docMkLst>
      <pc:sldChg chg="del">
        <pc:chgData name="Angelia Ramos" userId="a5d63e53-6f7a-471b-8dc5-3b4fe23301f3" providerId="ADAL" clId="{A7598C98-E74B-4E16-B15A-A3AEB94E1586}" dt="2023-09-20T16:26:16.126" v="0" actId="2696"/>
        <pc:sldMkLst>
          <pc:docMk/>
          <pc:sldMk cId="853050715" sldId="257"/>
        </pc:sldMkLst>
      </pc:sldChg>
      <pc:sldChg chg="modSp mod">
        <pc:chgData name="Angelia Ramos" userId="a5d63e53-6f7a-471b-8dc5-3b4fe23301f3" providerId="ADAL" clId="{A7598C98-E74B-4E16-B15A-A3AEB94E1586}" dt="2023-09-20T16:34:04.418" v="82" actId="255"/>
        <pc:sldMkLst>
          <pc:docMk/>
          <pc:sldMk cId="908125677" sldId="258"/>
        </pc:sldMkLst>
        <pc:spChg chg="mod">
          <ac:chgData name="Angelia Ramos" userId="a5d63e53-6f7a-471b-8dc5-3b4fe23301f3" providerId="ADAL" clId="{A7598C98-E74B-4E16-B15A-A3AEB94E1586}" dt="2023-09-20T16:34:04.418" v="82" actId="255"/>
          <ac:spMkLst>
            <pc:docMk/>
            <pc:sldMk cId="908125677" sldId="258"/>
            <ac:spMk id="6" creationId="{EC2B3DE0-A766-CFC4-A914-9BE1437D817A}"/>
          </ac:spMkLst>
        </pc:spChg>
        <pc:spChg chg="mod">
          <ac:chgData name="Angelia Ramos" userId="a5d63e53-6f7a-471b-8dc5-3b4fe23301f3" providerId="ADAL" clId="{A7598C98-E74B-4E16-B15A-A3AEB94E1586}" dt="2023-09-20T16:28:24.351" v="17" actId="20577"/>
          <ac:spMkLst>
            <pc:docMk/>
            <pc:sldMk cId="908125677" sldId="258"/>
            <ac:spMk id="9" creationId="{359EAB3F-CBA5-B55E-FA29-B49E57D146F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6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278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79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83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2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911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6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991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9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7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2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EED69-1822-45AB-BAA6-FFE23DB5D25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1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29F4FEF-3F4E-4042-8E6D-C24E201FB3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D07709-7505-5951-F908-5DA102C0D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6559" y="252919"/>
            <a:ext cx="7218190" cy="778213"/>
          </a:xfrm>
        </p:spPr>
        <p:txBody>
          <a:bodyPr anchor="b">
            <a:normAutofit/>
          </a:bodyPr>
          <a:lstStyle/>
          <a:p>
            <a:r>
              <a:rPr lang="en-US" sz="4200" b="1" dirty="0">
                <a:latin typeface="Biome" panose="020B0502040204020203" pitchFamily="34" charset="0"/>
                <a:cs typeface="Biome" panose="020B0502040204020203" pitchFamily="34" charset="0"/>
              </a:rPr>
              <a:t>TRIBAL AFFAIRS CAUCUS</a:t>
            </a:r>
          </a:p>
        </p:txBody>
      </p:sp>
      <p:pic>
        <p:nvPicPr>
          <p:cNvPr id="5" name="Content Placeholder 4" descr="5 Memorable Native American Cultural Experiences in Montana">
            <a:extLst>
              <a:ext uri="{FF2B5EF4-FFF2-40B4-BE49-F238E27FC236}">
                <a16:creationId xmlns:a16="http://schemas.microsoft.com/office/drawing/2014/main" id="{8C8C1501-4009-A687-9EA3-036AAAFAEBC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20"/>
          <a:stretch/>
        </p:blipFill>
        <p:spPr bwMode="auto">
          <a:xfrm>
            <a:off x="1" y="0"/>
            <a:ext cx="4601182" cy="4122129"/>
          </a:xfrm>
          <a:custGeom>
            <a:avLst/>
            <a:gdLst/>
            <a:ahLst/>
            <a:cxnLst/>
            <a:rect l="l" t="t" r="r" b="b"/>
            <a:pathLst>
              <a:path w="6105136" h="4191746">
                <a:moveTo>
                  <a:pt x="0" y="0"/>
                </a:moveTo>
                <a:lnTo>
                  <a:pt x="5607799" y="0"/>
                </a:lnTo>
                <a:lnTo>
                  <a:pt x="5571513" y="27327"/>
                </a:lnTo>
                <a:cubicBezTo>
                  <a:pt x="5516855" y="89886"/>
                  <a:pt x="5497833" y="180727"/>
                  <a:pt x="5456712" y="261788"/>
                </a:cubicBezTo>
                <a:cubicBezTo>
                  <a:pt x="5516289" y="304550"/>
                  <a:pt x="5587520" y="313948"/>
                  <a:pt x="5651844" y="341674"/>
                </a:cubicBezTo>
                <a:cubicBezTo>
                  <a:pt x="5718760" y="370809"/>
                  <a:pt x="5718760" y="392425"/>
                  <a:pt x="5663501" y="477009"/>
                </a:cubicBezTo>
                <a:cubicBezTo>
                  <a:pt x="5807259" y="495339"/>
                  <a:pt x="5807259" y="495339"/>
                  <a:pt x="5762794" y="628324"/>
                </a:cubicBezTo>
                <a:cubicBezTo>
                  <a:pt x="5883243" y="640542"/>
                  <a:pt x="5962676" y="703511"/>
                  <a:pt x="5981237" y="841197"/>
                </a:cubicBezTo>
                <a:cubicBezTo>
                  <a:pt x="5990305" y="907926"/>
                  <a:pt x="6044700" y="939409"/>
                  <a:pt x="6105136" y="984052"/>
                </a:cubicBezTo>
                <a:cubicBezTo>
                  <a:pt x="6030022" y="1027286"/>
                  <a:pt x="5979081" y="1117509"/>
                  <a:pt x="5891443" y="1022115"/>
                </a:cubicBezTo>
                <a:cubicBezTo>
                  <a:pt x="5859498" y="987342"/>
                  <a:pt x="5862517" y="1031513"/>
                  <a:pt x="5858202" y="1044202"/>
                </a:cubicBezTo>
                <a:cubicBezTo>
                  <a:pt x="5847842" y="1075215"/>
                  <a:pt x="5869424" y="1095893"/>
                  <a:pt x="5883673" y="1119387"/>
                </a:cubicBezTo>
                <a:cubicBezTo>
                  <a:pt x="5897486" y="1142885"/>
                  <a:pt x="5913893" y="1167789"/>
                  <a:pt x="5917778" y="1194108"/>
                </a:cubicBezTo>
                <a:cubicBezTo>
                  <a:pt x="5920365" y="1212434"/>
                  <a:pt x="5907848" y="1239216"/>
                  <a:pt x="5894034" y="1252846"/>
                </a:cubicBezTo>
                <a:cubicBezTo>
                  <a:pt x="5821506" y="1324743"/>
                  <a:pt x="5864677" y="1486396"/>
                  <a:pt x="5727393" y="1507074"/>
                </a:cubicBezTo>
                <a:cubicBezTo>
                  <a:pt x="5665659" y="1516469"/>
                  <a:pt x="5635872" y="1575680"/>
                  <a:pt x="5590543" y="1608104"/>
                </a:cubicBezTo>
                <a:cubicBezTo>
                  <a:pt x="5432970" y="1721355"/>
                  <a:pt x="5327632" y="1867030"/>
                  <a:pt x="5278850" y="2067214"/>
                </a:cubicBezTo>
                <a:cubicBezTo>
                  <a:pt x="5265468" y="2122664"/>
                  <a:pt x="5214092" y="2167309"/>
                  <a:pt x="5180851" y="2216179"/>
                </a:cubicBezTo>
                <a:cubicBezTo>
                  <a:pt x="5196826" y="2251892"/>
                  <a:pt x="5284029" y="2174826"/>
                  <a:pt x="5253380" y="2268808"/>
                </a:cubicBezTo>
                <a:cubicBezTo>
                  <a:pt x="5230067" y="2339298"/>
                  <a:pt x="5170490" y="2383001"/>
                  <a:pt x="5114368" y="2424825"/>
                </a:cubicBezTo>
                <a:cubicBezTo>
                  <a:pt x="5050475" y="2472284"/>
                  <a:pt x="4979676" y="2510347"/>
                  <a:pt x="4950749" y="2598221"/>
                </a:cubicBezTo>
                <a:cubicBezTo>
                  <a:pt x="4944706" y="2617020"/>
                  <a:pt x="4925279" y="2636755"/>
                  <a:pt x="4908013" y="2644276"/>
                </a:cubicBezTo>
                <a:cubicBezTo>
                  <a:pt x="4007468" y="4190779"/>
                  <a:pt x="1790648" y="4201115"/>
                  <a:pt x="1535079" y="4190306"/>
                </a:cubicBezTo>
                <a:cubicBezTo>
                  <a:pt x="1225543" y="4176680"/>
                  <a:pt x="932844" y="4081285"/>
                  <a:pt x="645760" y="3962397"/>
                </a:cubicBezTo>
                <a:cubicBezTo>
                  <a:pt x="524448" y="3912117"/>
                  <a:pt x="411775" y="3840689"/>
                  <a:pt x="293915" y="3785239"/>
                </a:cubicBezTo>
                <a:cubicBezTo>
                  <a:pt x="212539" y="3746940"/>
                  <a:pt x="140444" y="3691254"/>
                  <a:pt x="68403" y="3637448"/>
                </a:cubicBezTo>
                <a:lnTo>
                  <a:pt x="0" y="3589272"/>
                </a:lnTo>
                <a:close/>
              </a:path>
            </a:pathLst>
          </a:custGeom>
          <a:noFill/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1653CE4-4D4D-0C07-C105-DA0AEDDF030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39" r="-2" b="-2"/>
          <a:stretch/>
        </p:blipFill>
        <p:spPr>
          <a:xfrm>
            <a:off x="200365" y="4513633"/>
            <a:ext cx="3076323" cy="1952863"/>
          </a:xfrm>
          <a:custGeom>
            <a:avLst/>
            <a:gdLst/>
            <a:ahLst/>
            <a:cxnLst/>
            <a:rect l="l" t="t" r="r" b="b"/>
            <a:pathLst>
              <a:path w="5414116" h="2553582">
                <a:moveTo>
                  <a:pt x="158526" y="1316979"/>
                </a:moveTo>
                <a:lnTo>
                  <a:pt x="156754" y="1330318"/>
                </a:lnTo>
                <a:lnTo>
                  <a:pt x="150357" y="1343402"/>
                </a:lnTo>
                <a:cubicBezTo>
                  <a:pt x="148595" y="1346671"/>
                  <a:pt x="147784" y="1347597"/>
                  <a:pt x="148224" y="1345403"/>
                </a:cubicBezTo>
                <a:cubicBezTo>
                  <a:pt x="148536" y="1343890"/>
                  <a:pt x="150150" y="1339188"/>
                  <a:pt x="152759" y="1332109"/>
                </a:cubicBezTo>
                <a:close/>
                <a:moveTo>
                  <a:pt x="183999" y="1247985"/>
                </a:moveTo>
                <a:lnTo>
                  <a:pt x="185425" y="1249095"/>
                </a:lnTo>
                <a:lnTo>
                  <a:pt x="177909" y="1267545"/>
                </a:lnTo>
                <a:cubicBezTo>
                  <a:pt x="172543" y="1280910"/>
                  <a:pt x="167559" y="1293511"/>
                  <a:pt x="163267" y="1304542"/>
                </a:cubicBezTo>
                <a:lnTo>
                  <a:pt x="158526" y="1316979"/>
                </a:lnTo>
                <a:lnTo>
                  <a:pt x="160096" y="1305161"/>
                </a:lnTo>
                <a:cubicBezTo>
                  <a:pt x="166154" y="1273946"/>
                  <a:pt x="174799" y="1251295"/>
                  <a:pt x="183999" y="1247985"/>
                </a:cubicBezTo>
                <a:close/>
                <a:moveTo>
                  <a:pt x="2747400" y="406"/>
                </a:moveTo>
                <a:cubicBezTo>
                  <a:pt x="3035071" y="-4281"/>
                  <a:pt x="3341945" y="31161"/>
                  <a:pt x="3649095" y="133697"/>
                </a:cubicBezTo>
                <a:cubicBezTo>
                  <a:pt x="3849864" y="200721"/>
                  <a:pt x="4603144" y="576730"/>
                  <a:pt x="4698157" y="641897"/>
                </a:cubicBezTo>
                <a:cubicBezTo>
                  <a:pt x="4795794" y="709015"/>
                  <a:pt x="4865356" y="805949"/>
                  <a:pt x="4969229" y="864848"/>
                </a:cubicBezTo>
                <a:cubicBezTo>
                  <a:pt x="5024230" y="895855"/>
                  <a:pt x="5072076" y="940214"/>
                  <a:pt x="5031717" y="1024948"/>
                </a:cubicBezTo>
                <a:cubicBezTo>
                  <a:pt x="5020170" y="1048963"/>
                  <a:pt x="5029183" y="1072811"/>
                  <a:pt x="5057014" y="1071682"/>
                </a:cubicBezTo>
                <a:cubicBezTo>
                  <a:pt x="5109680" y="1069387"/>
                  <a:pt x="5118666" y="1110271"/>
                  <a:pt x="5135838" y="1143392"/>
                </a:cubicBezTo>
                <a:cubicBezTo>
                  <a:pt x="5166252" y="1202027"/>
                  <a:pt x="5193622" y="1263285"/>
                  <a:pt x="5266156" y="1289064"/>
                </a:cubicBezTo>
                <a:cubicBezTo>
                  <a:pt x="5238324" y="1323279"/>
                  <a:pt x="5215649" y="1311585"/>
                  <a:pt x="5195858" y="1298567"/>
                </a:cubicBezTo>
                <a:cubicBezTo>
                  <a:pt x="5143669" y="1263879"/>
                  <a:pt x="5093474" y="1226987"/>
                  <a:pt x="5041179" y="1192607"/>
                </a:cubicBezTo>
                <a:cubicBezTo>
                  <a:pt x="5007224" y="1170236"/>
                  <a:pt x="4975133" y="1142623"/>
                  <a:pt x="4918135" y="1145234"/>
                </a:cubicBezTo>
                <a:cubicBezTo>
                  <a:pt x="4935797" y="1231274"/>
                  <a:pt x="5007025" y="1262427"/>
                  <a:pt x="5060171" y="1300349"/>
                </a:cubicBezTo>
                <a:cubicBezTo>
                  <a:pt x="5126536" y="1347737"/>
                  <a:pt x="5152263" y="1413621"/>
                  <a:pt x="5184421" y="1487704"/>
                </a:cubicBezTo>
                <a:cubicBezTo>
                  <a:pt x="5122415" y="1489134"/>
                  <a:pt x="5103753" y="1435610"/>
                  <a:pt x="5058648" y="1427657"/>
                </a:cubicBezTo>
                <a:cubicBezTo>
                  <a:pt x="5053296" y="1435084"/>
                  <a:pt x="5045346" y="1445577"/>
                  <a:pt x="5045794" y="1446015"/>
                </a:cubicBezTo>
                <a:cubicBezTo>
                  <a:pt x="5106451" y="1496737"/>
                  <a:pt x="5117537" y="1568193"/>
                  <a:pt x="5101767" y="1647359"/>
                </a:cubicBezTo>
                <a:cubicBezTo>
                  <a:pt x="5093584" y="1688209"/>
                  <a:pt x="5115626" y="1706770"/>
                  <a:pt x="5135030" y="1731061"/>
                </a:cubicBezTo>
                <a:cubicBezTo>
                  <a:pt x="5203090" y="1816944"/>
                  <a:pt x="5278566" y="1897224"/>
                  <a:pt x="5321944" y="2003361"/>
                </a:cubicBezTo>
                <a:cubicBezTo>
                  <a:pt x="5239878" y="1971324"/>
                  <a:pt x="5191106" y="1897335"/>
                  <a:pt x="5107240" y="1850840"/>
                </a:cubicBezTo>
                <a:cubicBezTo>
                  <a:pt x="5146549" y="1965041"/>
                  <a:pt x="5224816" y="2036621"/>
                  <a:pt x="5290952" y="2116036"/>
                </a:cubicBezTo>
                <a:cubicBezTo>
                  <a:pt x="5321198" y="2152238"/>
                  <a:pt x="5345753" y="2195120"/>
                  <a:pt x="5388446" y="2220887"/>
                </a:cubicBezTo>
                <a:cubicBezTo>
                  <a:pt x="5403552" y="2230128"/>
                  <a:pt x="5428090" y="2247608"/>
                  <a:pt x="5403992" y="2273010"/>
                </a:cubicBezTo>
                <a:cubicBezTo>
                  <a:pt x="5383871" y="2294002"/>
                  <a:pt x="5363583" y="2281535"/>
                  <a:pt x="5345240" y="2269525"/>
                </a:cubicBezTo>
                <a:cubicBezTo>
                  <a:pt x="5301305" y="2240459"/>
                  <a:pt x="5249677" y="2227961"/>
                  <a:pt x="5181971" y="2212341"/>
                </a:cubicBezTo>
                <a:cubicBezTo>
                  <a:pt x="5210776" y="2304349"/>
                  <a:pt x="5323140" y="2305426"/>
                  <a:pt x="5342451" y="2399541"/>
                </a:cubicBezTo>
                <a:cubicBezTo>
                  <a:pt x="5276493" y="2399374"/>
                  <a:pt x="5240279" y="2358756"/>
                  <a:pt x="5193127" y="2341296"/>
                </a:cubicBezTo>
                <a:cubicBezTo>
                  <a:pt x="5150483" y="2325566"/>
                  <a:pt x="5134316" y="2337131"/>
                  <a:pt x="5128778" y="2384953"/>
                </a:cubicBezTo>
                <a:cubicBezTo>
                  <a:pt x="5120098" y="2459440"/>
                  <a:pt x="5082689" y="2490060"/>
                  <a:pt x="5024779" y="2455361"/>
                </a:cubicBezTo>
                <a:cubicBezTo>
                  <a:pt x="4971160" y="2423009"/>
                  <a:pt x="4955618" y="2448088"/>
                  <a:pt x="4957119" y="2492221"/>
                </a:cubicBezTo>
                <a:cubicBezTo>
                  <a:pt x="4957659" y="2508307"/>
                  <a:pt x="4955422" y="2522819"/>
                  <a:pt x="4951208" y="2536243"/>
                </a:cubicBezTo>
                <a:lnTo>
                  <a:pt x="4942986" y="2553582"/>
                </a:lnTo>
                <a:lnTo>
                  <a:pt x="0" y="2553582"/>
                </a:lnTo>
                <a:lnTo>
                  <a:pt x="10415" y="2540282"/>
                </a:lnTo>
                <a:cubicBezTo>
                  <a:pt x="21321" y="2529317"/>
                  <a:pt x="34083" y="2520126"/>
                  <a:pt x="50390" y="2514109"/>
                </a:cubicBezTo>
                <a:cubicBezTo>
                  <a:pt x="60150" y="2510393"/>
                  <a:pt x="69288" y="2504190"/>
                  <a:pt x="78593" y="2498362"/>
                </a:cubicBezTo>
                <a:cubicBezTo>
                  <a:pt x="79663" y="2490260"/>
                  <a:pt x="77016" y="2483287"/>
                  <a:pt x="68604" y="2478966"/>
                </a:cubicBezTo>
                <a:cubicBezTo>
                  <a:pt x="15119" y="2451323"/>
                  <a:pt x="33815" y="2412284"/>
                  <a:pt x="51592" y="2367344"/>
                </a:cubicBezTo>
                <a:cubicBezTo>
                  <a:pt x="73482" y="2311677"/>
                  <a:pt x="117178" y="2293901"/>
                  <a:pt x="167239" y="2281968"/>
                </a:cubicBezTo>
                <a:cubicBezTo>
                  <a:pt x="184333" y="2277976"/>
                  <a:pt x="204809" y="2283134"/>
                  <a:pt x="218700" y="2261009"/>
                </a:cubicBezTo>
                <a:cubicBezTo>
                  <a:pt x="202945" y="2233233"/>
                  <a:pt x="167661" y="2244301"/>
                  <a:pt x="144260" y="2232104"/>
                </a:cubicBezTo>
                <a:cubicBezTo>
                  <a:pt x="124982" y="2221882"/>
                  <a:pt x="89225" y="2216464"/>
                  <a:pt x="132450" y="2182200"/>
                </a:cubicBezTo>
                <a:cubicBezTo>
                  <a:pt x="145069" y="2172139"/>
                  <a:pt x="138401" y="2161211"/>
                  <a:pt x="128269" y="2157485"/>
                </a:cubicBezTo>
                <a:cubicBezTo>
                  <a:pt x="45771" y="2128357"/>
                  <a:pt x="114856" y="2054401"/>
                  <a:pt x="102768" y="2004430"/>
                </a:cubicBezTo>
                <a:cubicBezTo>
                  <a:pt x="99143" y="1990876"/>
                  <a:pt x="114661" y="1971808"/>
                  <a:pt x="128485" y="1969383"/>
                </a:cubicBezTo>
                <a:cubicBezTo>
                  <a:pt x="216478" y="1953355"/>
                  <a:pt x="255260" y="1875600"/>
                  <a:pt x="316632" y="1814867"/>
                </a:cubicBezTo>
                <a:cubicBezTo>
                  <a:pt x="286607" y="1778049"/>
                  <a:pt x="240843" y="1760915"/>
                  <a:pt x="204084" y="1732869"/>
                </a:cubicBezTo>
                <a:cubicBezTo>
                  <a:pt x="165873" y="1703815"/>
                  <a:pt x="170805" y="1689937"/>
                  <a:pt x="227085" y="1644378"/>
                </a:cubicBezTo>
                <a:cubicBezTo>
                  <a:pt x="135002" y="1609983"/>
                  <a:pt x="135002" y="1609983"/>
                  <a:pt x="194840" y="1531510"/>
                </a:cubicBezTo>
                <a:cubicBezTo>
                  <a:pt x="155738" y="1518118"/>
                  <a:pt x="147268" y="1431235"/>
                  <a:pt x="153201" y="1357062"/>
                </a:cubicBezTo>
                <a:lnTo>
                  <a:pt x="156754" y="1330318"/>
                </a:lnTo>
                <a:lnTo>
                  <a:pt x="158203" y="1327353"/>
                </a:lnTo>
                <a:cubicBezTo>
                  <a:pt x="164944" y="1313010"/>
                  <a:pt x="174305" y="1292418"/>
                  <a:pt x="183908" y="1271808"/>
                </a:cubicBezTo>
                <a:lnTo>
                  <a:pt x="192178" y="1254359"/>
                </a:lnTo>
                <a:lnTo>
                  <a:pt x="197963" y="1258870"/>
                </a:lnTo>
                <a:cubicBezTo>
                  <a:pt x="201319" y="1265759"/>
                  <a:pt x="204343" y="1269123"/>
                  <a:pt x="207082" y="1270177"/>
                </a:cubicBezTo>
                <a:cubicBezTo>
                  <a:pt x="215301" y="1273335"/>
                  <a:pt x="220953" y="1255680"/>
                  <a:pt x="225258" y="1249926"/>
                </a:cubicBezTo>
                <a:cubicBezTo>
                  <a:pt x="239225" y="1231830"/>
                  <a:pt x="229470" y="1215162"/>
                  <a:pt x="225383" y="1197822"/>
                </a:cubicBezTo>
                <a:cubicBezTo>
                  <a:pt x="223809" y="1191435"/>
                  <a:pt x="212069" y="1213060"/>
                  <a:pt x="198195" y="1241661"/>
                </a:cubicBezTo>
                <a:lnTo>
                  <a:pt x="192178" y="1254359"/>
                </a:lnTo>
                <a:lnTo>
                  <a:pt x="185425" y="1249095"/>
                </a:lnTo>
                <a:lnTo>
                  <a:pt x="194847" y="1225969"/>
                </a:lnTo>
                <a:cubicBezTo>
                  <a:pt x="218144" y="1169629"/>
                  <a:pt x="242658" y="1113997"/>
                  <a:pt x="248781" y="1110761"/>
                </a:cubicBezTo>
                <a:cubicBezTo>
                  <a:pt x="313786" y="1076283"/>
                  <a:pt x="321395" y="965784"/>
                  <a:pt x="418181" y="974220"/>
                </a:cubicBezTo>
                <a:cubicBezTo>
                  <a:pt x="461819" y="977818"/>
                  <a:pt x="495215" y="944914"/>
                  <a:pt x="532987" y="931088"/>
                </a:cubicBezTo>
                <a:cubicBezTo>
                  <a:pt x="664440" y="883526"/>
                  <a:pt x="768295" y="806734"/>
                  <a:pt x="846702" y="686183"/>
                </a:cubicBezTo>
                <a:cubicBezTo>
                  <a:pt x="868484" y="652881"/>
                  <a:pt x="913166" y="632329"/>
                  <a:pt x="946487" y="606427"/>
                </a:cubicBezTo>
                <a:cubicBezTo>
                  <a:pt x="943857" y="580742"/>
                  <a:pt x="867909" y="616319"/>
                  <a:pt x="909859" y="561037"/>
                </a:cubicBezTo>
                <a:cubicBezTo>
                  <a:pt x="941546" y="519374"/>
                  <a:pt x="991572" y="500749"/>
                  <a:pt x="1038549" y="483076"/>
                </a:cubicBezTo>
                <a:cubicBezTo>
                  <a:pt x="1092404" y="463016"/>
                  <a:pt x="1148626" y="449861"/>
                  <a:pt x="1187871" y="397948"/>
                </a:cubicBezTo>
                <a:cubicBezTo>
                  <a:pt x="1194206" y="389666"/>
                  <a:pt x="1884389" y="14461"/>
                  <a:pt x="2747400" y="406"/>
                </a:cubicBezTo>
                <a:close/>
              </a:path>
            </a:pathLst>
          </a:cu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59EAB3F-CBA5-B55E-FA29-B49E57D14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664" y="1284051"/>
            <a:ext cx="7524925" cy="2144949"/>
          </a:xfrm>
        </p:spPr>
        <p:txBody>
          <a:bodyPr>
            <a:normAutofit fontScale="85000" lnSpcReduction="1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900" b="1" dirty="0">
                <a:effectLst/>
                <a:latin typeface="Biome" panose="020B0503030204020804" pitchFamily="34" charset="0"/>
                <a:ea typeface="Calibri" panose="020F0502020204030204" pitchFamily="34" charset="0"/>
                <a:cs typeface="Biome" panose="020B0503030204020804" pitchFamily="34" charset="0"/>
              </a:rPr>
              <a:t>The IAEM-USA Tribal Affairs Caucus formed in 2000, to facilitate emergency services and program awareness in Indian Country.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200" dirty="0">
              <a:solidFill>
                <a:srgbClr val="2C3E50"/>
              </a:solidFill>
              <a:latin typeface="Biome" panose="020B0503030204020804" pitchFamily="34" charset="0"/>
              <a:ea typeface="Calibri" panose="020F0502020204030204" pitchFamily="34" charset="0"/>
              <a:cs typeface="Biome" panose="020B05030302040208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500" dirty="0">
                <a:effectLst/>
                <a:latin typeface="Biome" panose="020B0503030204020804" pitchFamily="34" charset="0"/>
                <a:ea typeface="Calibri" panose="020F0502020204030204" pitchFamily="34" charset="0"/>
                <a:cs typeface="Biome" panose="020B0503030204020804" pitchFamily="34" charset="0"/>
              </a:rPr>
              <a:t>Native American communities, commonly found in remote areas, are among the </a:t>
            </a:r>
            <a:r>
              <a:rPr lang="en-US" sz="1500" b="1" dirty="0">
                <a:effectLst/>
                <a:latin typeface="Biome" panose="020B0503030204020804" pitchFamily="34" charset="0"/>
                <a:ea typeface="Calibri" panose="020F0502020204030204" pitchFamily="34" charset="0"/>
                <a:cs typeface="Biome" panose="020B0503030204020804" pitchFamily="34" charset="0"/>
              </a:rPr>
              <a:t>most</a:t>
            </a:r>
            <a:r>
              <a:rPr lang="en-US" sz="1500" dirty="0">
                <a:effectLst/>
                <a:latin typeface="Biome" panose="020B0503030204020804" pitchFamily="34" charset="0"/>
                <a:ea typeface="Calibri" panose="020F0502020204030204" pitchFamily="34" charset="0"/>
                <a:cs typeface="Biome" panose="020B0503030204020804" pitchFamily="34" charset="0"/>
              </a:rPr>
              <a:t> vulnerable to natural disasters and emergencies due to their unique cultural and historical circumstances.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500" dirty="0">
                <a:effectLst/>
                <a:latin typeface="Biome" panose="020B0503030204020804" pitchFamily="34" charset="0"/>
                <a:ea typeface="Calibri" panose="020F0502020204030204" pitchFamily="34" charset="0"/>
                <a:cs typeface="Biome" panose="020B0503030204020804" pitchFamily="34" charset="0"/>
              </a:rPr>
              <a:t>Native American emergency management and relief efforts face unique challenges due to historical and systemic factors, as well as limited resources and staffing.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200" dirty="0">
              <a:effectLst/>
              <a:latin typeface="Biome" panose="020B0503030204020804" pitchFamily="34" charset="0"/>
              <a:ea typeface="Calibri" panose="020F0502020204030204" pitchFamily="34" charset="0"/>
              <a:cs typeface="Biome" panose="020B0503030204020804" pitchFamily="34" charset="0"/>
            </a:endParaRPr>
          </a:p>
          <a:p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2B3DE0-A766-CFC4-A914-9BE1437D817A}"/>
              </a:ext>
            </a:extLst>
          </p:cNvPr>
          <p:cNvSpPr txBox="1"/>
          <p:nvPr/>
        </p:nvSpPr>
        <p:spPr>
          <a:xfrm>
            <a:off x="3103927" y="3498209"/>
            <a:ext cx="8791661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effectLst/>
                <a:latin typeface="Biome" panose="020B0503030204020804" pitchFamily="34" charset="0"/>
                <a:ea typeface="Calibri" panose="020F0502020204030204" pitchFamily="34" charset="0"/>
                <a:cs typeface="Biome" panose="020B0503030204020804" pitchFamily="34" charset="0"/>
              </a:rPr>
              <a:t>Accomplishments:</a:t>
            </a:r>
            <a:r>
              <a:rPr lang="en-US" sz="1300" dirty="0">
                <a:effectLst/>
                <a:latin typeface="Biome" panose="020B0503030204020804" pitchFamily="34" charset="0"/>
                <a:ea typeface="Calibri" panose="020F0502020204030204" pitchFamily="34" charset="0"/>
                <a:cs typeface="Biome" panose="020B0503030204020804" pitchFamily="34" charset="0"/>
              </a:rPr>
              <a:t> ➢ Added National partnerships ➢ Provided support to membership through partnership engagements and IAEM AEM/CEM sponsorships ➢ Coordinated stakeholder presentations to enhance awareness of programs in direct support of Tribal Emergency Manager’s ➢Increased outreach to tribes</a:t>
            </a:r>
          </a:p>
          <a:p>
            <a:endParaRPr lang="en-US" sz="1300" dirty="0">
              <a:effectLst/>
              <a:latin typeface="Biome" panose="020B0503030204020804" pitchFamily="34" charset="0"/>
              <a:ea typeface="Calibri" panose="020F0502020204030204" pitchFamily="34" charset="0"/>
              <a:cs typeface="Biome" panose="020B0503030204020804" pitchFamily="34" charset="0"/>
            </a:endParaRPr>
          </a:p>
          <a:p>
            <a:r>
              <a:rPr lang="en-US" sz="1300" b="1" dirty="0">
                <a:effectLst/>
                <a:latin typeface="Biome" panose="020B0503030204020804" pitchFamily="34" charset="0"/>
                <a:ea typeface="Calibri" panose="020F0502020204030204" pitchFamily="34" charset="0"/>
                <a:cs typeface="Biome" panose="020B0503030204020804" pitchFamily="34" charset="0"/>
              </a:rPr>
              <a:t>Future Projects: </a:t>
            </a:r>
            <a:r>
              <a:rPr lang="en-US" sz="1300" dirty="0">
                <a:effectLst/>
                <a:latin typeface="Biome" panose="020B0503030204020804" pitchFamily="34" charset="0"/>
                <a:ea typeface="Calibri" panose="020F0502020204030204" pitchFamily="34" charset="0"/>
                <a:cs typeface="Biome" panose="020B0503030204020804" pitchFamily="34" charset="0"/>
              </a:rPr>
              <a:t>➢ Engaging tribal governments and Emergency managers in information-sharing and coordination ➢ Continue increasing membership ➢ Continue </a:t>
            </a:r>
            <a:r>
              <a:rPr lang="en-US" sz="1300" dirty="0">
                <a:latin typeface="Biome" panose="020B0503030204020804" pitchFamily="34" charset="0"/>
                <a:ea typeface="Calibri" panose="020F0502020204030204" pitchFamily="34" charset="0"/>
                <a:cs typeface="Biome" panose="020B0503030204020804" pitchFamily="34" charset="0"/>
              </a:rPr>
              <a:t>i</a:t>
            </a:r>
            <a:r>
              <a:rPr lang="en-US" sz="1300" dirty="0">
                <a:effectLst/>
                <a:latin typeface="Biome" panose="020B0503030204020804" pitchFamily="34" charset="0"/>
                <a:ea typeface="Calibri" panose="020F0502020204030204" pitchFamily="34" charset="0"/>
                <a:cs typeface="Biome" panose="020B0503030204020804" pitchFamily="34" charset="0"/>
              </a:rPr>
              <a:t>ncreasing partner engagement </a:t>
            </a:r>
          </a:p>
          <a:p>
            <a:r>
              <a:rPr lang="en-US" sz="1300" dirty="0">
                <a:effectLst/>
                <a:latin typeface="Biome" panose="020B0503030204020804" pitchFamily="34" charset="0"/>
                <a:ea typeface="Calibri" panose="020F0502020204030204" pitchFamily="34" charset="0"/>
                <a:cs typeface="Biome" panose="020B0503030204020804" pitchFamily="34" charset="0"/>
              </a:rPr>
              <a:t>➢ Presentations at future conferences </a:t>
            </a:r>
          </a:p>
          <a:p>
            <a:endParaRPr lang="en-US" sz="1300" dirty="0">
              <a:effectLst/>
              <a:latin typeface="Biome" panose="020B0503030204020804" pitchFamily="34" charset="0"/>
              <a:ea typeface="Calibri" panose="020F0502020204030204" pitchFamily="34" charset="0"/>
              <a:cs typeface="Biome" panose="020B0503030204020804" pitchFamily="34" charset="0"/>
            </a:endParaRPr>
          </a:p>
          <a:p>
            <a:r>
              <a:rPr lang="en-US" sz="1300" dirty="0">
                <a:effectLst/>
                <a:latin typeface="Biome" panose="020B0503030204020804" pitchFamily="34" charset="0"/>
                <a:ea typeface="Calibri" panose="020F0502020204030204" pitchFamily="34" charset="0"/>
                <a:cs typeface="Biome" panose="020B0503030204020804" pitchFamily="34" charset="0"/>
              </a:rPr>
              <a:t>Caucus Chair: Angie Ramos        Caucus Vice Chair: Lisa Figueroa, CEM        Board Liaison: John Osborne</a:t>
            </a:r>
          </a:p>
          <a:p>
            <a:pPr algn="ctr"/>
            <a:endParaRPr lang="en-US" sz="1300" dirty="0">
              <a:latin typeface="Biome" panose="020B0503030204020804" pitchFamily="34" charset="0"/>
              <a:ea typeface="Calibri" panose="020F0502020204030204" pitchFamily="34" charset="0"/>
              <a:cs typeface="Biome" panose="020B0503030204020804" pitchFamily="34" charset="0"/>
            </a:endParaRPr>
          </a:p>
          <a:p>
            <a:pPr algn="ctr"/>
            <a:r>
              <a:rPr lang="en-US" sz="1600" b="1" dirty="0">
                <a:effectLst/>
                <a:latin typeface="Biome" panose="020B0503030204020804" pitchFamily="34" charset="0"/>
                <a:ea typeface="Calibri" panose="020F0502020204030204" pitchFamily="34" charset="0"/>
                <a:cs typeface="Biome" panose="020B0503030204020804" pitchFamily="34" charset="0"/>
              </a:rPr>
              <a:t>➢ IAEM Conference meeting Wednesday, November 8</a:t>
            </a:r>
            <a:r>
              <a:rPr lang="en-US" sz="1600" b="1" baseline="30000" dirty="0">
                <a:effectLst/>
                <a:latin typeface="Biome" panose="020B0503030204020804" pitchFamily="34" charset="0"/>
                <a:ea typeface="Calibri" panose="020F0502020204030204" pitchFamily="34" charset="0"/>
                <a:cs typeface="Biome" panose="020B0503030204020804" pitchFamily="34" charset="0"/>
              </a:rPr>
              <a:t>th</a:t>
            </a:r>
            <a:r>
              <a:rPr lang="en-US" sz="1600" b="1" dirty="0">
                <a:effectLst/>
                <a:latin typeface="Biome" panose="020B0503030204020804" pitchFamily="34" charset="0"/>
                <a:ea typeface="Calibri" panose="020F0502020204030204" pitchFamily="34" charset="0"/>
                <a:cs typeface="Biome" panose="020B0503030204020804" pitchFamily="34" charset="0"/>
              </a:rPr>
              <a:t> at 4p </a:t>
            </a:r>
          </a:p>
          <a:p>
            <a:pPr algn="ctr"/>
            <a:r>
              <a:rPr lang="en-US" sz="1600" b="1" dirty="0">
                <a:effectLst/>
                <a:latin typeface="Biome" panose="020B0503030204020804" pitchFamily="34" charset="0"/>
                <a:ea typeface="Calibri" panose="020F0502020204030204" pitchFamily="34" charset="0"/>
                <a:cs typeface="Biome" panose="020B0503030204020804" pitchFamily="34" charset="0"/>
              </a:rPr>
              <a:t>➢Quarterly Zoom meeting December 15th, 1pm EST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125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183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Biome</vt:lpstr>
      <vt:lpstr>Calibri</vt:lpstr>
      <vt:lpstr>Calibri Light</vt:lpstr>
      <vt:lpstr>Office Theme</vt:lpstr>
      <vt:lpstr>TRIBAL AFFAIRS CAUCUS</vt:lpstr>
    </vt:vector>
  </TitlesOfParts>
  <Company>Millersville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Duane Hagelgans</dc:creator>
  <cp:lastModifiedBy>Angelia Ramos</cp:lastModifiedBy>
  <cp:revision>9</cp:revision>
  <dcterms:created xsi:type="dcterms:W3CDTF">2018-06-28T18:50:35Z</dcterms:created>
  <dcterms:modified xsi:type="dcterms:W3CDTF">2023-09-20T16:34:09Z</dcterms:modified>
</cp:coreProperties>
</file>